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63" r:id="rId4"/>
    <p:sldId id="259" r:id="rId5"/>
    <p:sldId id="262" r:id="rId6"/>
    <p:sldId id="260" r:id="rId7"/>
    <p:sldId id="264" r:id="rId8"/>
    <p:sldId id="265" r:id="rId9"/>
    <p:sldId id="266"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80" autoAdjust="0"/>
  </p:normalViewPr>
  <p:slideViewPr>
    <p:cSldViewPr>
      <p:cViewPr>
        <p:scale>
          <a:sx n="66" d="100"/>
          <a:sy n="66" d="100"/>
        </p:scale>
        <p:origin x="-2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D5948C7-39DC-4A1F-BC97-65530888D237}" type="datetimeFigureOut">
              <a:rPr lang="en-US"/>
              <a:pPr>
                <a:defRPr/>
              </a:pPr>
              <a:t>7/21/2011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69D4B55-6C07-4184-BE46-0B118473CB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51C5A6-FEF2-4489-8345-3C06001DDE98}"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040FE9-EA38-4A64-9B7C-F9A24EE9D8D6}"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9DFB58-BF6D-4D69-AF58-8F18DE67109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Kampung Boy cartoon (Malaysia) by Lat.</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87CCCD-1094-449B-AFEE-8E84E85B2BC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002723-2182-44F2-8431-9920D34CFA5C}"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1E1A13-EE89-49BD-A898-D01F53F0D14D}"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F49CC4-E338-4981-8C6D-8085E7875B60}"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C7B21D-91E7-4629-A79E-209C72589023}"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224D15-8CD9-4D7F-93BC-D38A4B2FA093}"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b="1" dirty="0" smtClean="0"/>
              <a:t>‘New media can help boost ASEAN unity’</a:t>
            </a:r>
          </a:p>
          <a:p>
            <a:pPr fontAlgn="auto">
              <a:spcBef>
                <a:spcPts val="0"/>
              </a:spcBef>
              <a:spcAft>
                <a:spcPts val="0"/>
              </a:spcAft>
              <a:defRPr/>
            </a:pPr>
            <a:r>
              <a:rPr lang="en-US" dirty="0" smtClean="0"/>
              <a:t>Abdul </a:t>
            </a:r>
            <a:r>
              <a:rPr lang="en-US" dirty="0" err="1" smtClean="0"/>
              <a:t>Khalik</a:t>
            </a:r>
            <a:r>
              <a:rPr lang="en-US" dirty="0" smtClean="0"/>
              <a:t>, The Jakarta Post, Nusa </a:t>
            </a:r>
            <a:r>
              <a:rPr lang="en-US" dirty="0" err="1" smtClean="0"/>
              <a:t>Dua</a:t>
            </a:r>
            <a:r>
              <a:rPr lang="en-US" dirty="0" smtClean="0"/>
              <a:t>, Bali | Wed, 07/20/2011 10:54 PM A | A | A | </a:t>
            </a:r>
          </a:p>
          <a:p>
            <a:pPr fontAlgn="auto">
              <a:spcBef>
                <a:spcPts val="0"/>
              </a:spcBef>
              <a:spcAft>
                <a:spcPts val="0"/>
              </a:spcAft>
              <a:defRPr/>
            </a:pPr>
            <a:r>
              <a:rPr lang="en-US" dirty="0" smtClean="0"/>
              <a:t>President </a:t>
            </a:r>
            <a:r>
              <a:rPr lang="en-US" dirty="0" err="1" smtClean="0"/>
              <a:t>Susilo</a:t>
            </a:r>
            <a:r>
              <a:rPr lang="en-US" dirty="0" smtClean="0"/>
              <a:t> </a:t>
            </a:r>
            <a:r>
              <a:rPr lang="en-US" dirty="0" err="1" smtClean="0"/>
              <a:t>Bambang</a:t>
            </a:r>
            <a:r>
              <a:rPr lang="en-US" dirty="0" smtClean="0"/>
              <a:t> </a:t>
            </a:r>
            <a:r>
              <a:rPr lang="en-US" dirty="0" err="1" smtClean="0"/>
              <a:t>Yudhoyono</a:t>
            </a:r>
            <a:r>
              <a:rPr lang="en-US" dirty="0" smtClean="0"/>
              <a:t> blasted local news media for using BlackBerry Messenger and text messages as sources for stories. </a:t>
            </a:r>
            <a:br>
              <a:rPr lang="en-US" dirty="0" smtClean="0"/>
            </a:br>
            <a:r>
              <a:rPr lang="en-US" dirty="0" smtClean="0"/>
              <a:t/>
            </a:r>
            <a:br>
              <a:rPr lang="en-US" dirty="0" smtClean="0"/>
            </a:br>
            <a:r>
              <a:rPr lang="en-US" dirty="0" smtClean="0"/>
              <a:t>But at the regional level, he countered his stance, advising ASEAN country members to maximize the use of new technology and media to boost unity. </a:t>
            </a:r>
            <a:br>
              <a:rPr lang="en-US" dirty="0" smtClean="0"/>
            </a:br>
            <a:r>
              <a:rPr lang="en-US" dirty="0" smtClean="0"/>
              <a:t/>
            </a:r>
            <a:br>
              <a:rPr lang="en-US" dirty="0" smtClean="0"/>
            </a:br>
            <a:r>
              <a:rPr lang="en-US" dirty="0" smtClean="0"/>
              <a:t>In his opening speech at the ASEAN Ministerial Meeting (AMM) in Jakarta on Tuesday, </a:t>
            </a:r>
            <a:r>
              <a:rPr lang="en-US" dirty="0" err="1" smtClean="0"/>
              <a:t>Yudhoyono</a:t>
            </a:r>
            <a:r>
              <a:rPr lang="en-US" dirty="0" smtClean="0"/>
              <a:t> said ASEAN must seize the opportunities offered by new technologies and social media such as </a:t>
            </a:r>
            <a:r>
              <a:rPr lang="en-US" dirty="0" err="1" smtClean="0"/>
              <a:t>Facebook</a:t>
            </a:r>
            <a:r>
              <a:rPr lang="en-US" dirty="0" smtClean="0"/>
              <a:t> and Twitter to boost contact among the citizens of ASEAN countries to help turn the bloc into a genuine community.</a:t>
            </a:r>
            <a:br>
              <a:rPr lang="en-US" dirty="0" smtClean="0"/>
            </a:br>
            <a:r>
              <a:rPr lang="en-US" dirty="0" smtClean="0"/>
              <a:t/>
            </a:r>
            <a:br>
              <a:rPr lang="en-US" dirty="0" smtClean="0"/>
            </a:br>
            <a:r>
              <a:rPr lang="en-US" dirty="0" smtClean="0"/>
              <a:t>He said that, for the first time and in contrast to just four decades ago, ASEAN members faced a reality where the frequency and depth of contact between citizens — through cable television, email, Twitter and </a:t>
            </a:r>
            <a:r>
              <a:rPr lang="en-US" dirty="0" err="1" smtClean="0"/>
              <a:t>Facebook</a:t>
            </a:r>
            <a:r>
              <a:rPr lang="en-US" dirty="0" smtClean="0"/>
              <a:t> — far exceeded the formal interactions between government officials. </a:t>
            </a:r>
            <a:br>
              <a:rPr lang="en-US" dirty="0" smtClean="0"/>
            </a:br>
            <a:r>
              <a:rPr lang="en-US" dirty="0" smtClean="0"/>
              <a:t/>
            </a:r>
            <a:br>
              <a:rPr lang="en-US" dirty="0" smtClean="0"/>
            </a:br>
            <a:r>
              <a:rPr lang="en-US" dirty="0" smtClean="0"/>
              <a:t>“Indonesia, being the world’s second-largest </a:t>
            </a:r>
            <a:r>
              <a:rPr lang="en-US" dirty="0" err="1" smtClean="0"/>
              <a:t>Facebook</a:t>
            </a:r>
            <a:r>
              <a:rPr lang="en-US" dirty="0" smtClean="0"/>
              <a:t> nation and third-largest on Twitter, knows this very well,” he told the foreign ministers, officials and journalists. </a:t>
            </a:r>
            <a:br>
              <a:rPr lang="en-US" dirty="0" smtClean="0"/>
            </a:br>
            <a:r>
              <a:rPr lang="en-US" dirty="0" smtClean="0"/>
              <a:t/>
            </a:r>
            <a:br>
              <a:rPr lang="en-US" dirty="0" smtClean="0"/>
            </a:br>
            <a:r>
              <a:rPr lang="en-US" dirty="0" smtClean="0"/>
              <a:t>Indonesia is home to the second-largest number of </a:t>
            </a:r>
            <a:r>
              <a:rPr lang="en-US" dirty="0" err="1" smtClean="0"/>
              <a:t>Facebook</a:t>
            </a:r>
            <a:r>
              <a:rPr lang="en-US" dirty="0" smtClean="0"/>
              <a:t> users after the US, with 24 million users.</a:t>
            </a:r>
            <a:br>
              <a:rPr lang="en-US" dirty="0" smtClean="0"/>
            </a:br>
            <a:r>
              <a:rPr lang="en-US" dirty="0" smtClean="0"/>
              <a:t/>
            </a:r>
            <a:br>
              <a:rPr lang="en-US" dirty="0" smtClean="0"/>
            </a:br>
            <a:r>
              <a:rPr lang="en-US" dirty="0" smtClean="0"/>
              <a:t>Reports said that about 20 percent of Internet users in Indonesia visited twitter.com last year.</a:t>
            </a:r>
            <a:br>
              <a:rPr lang="en-US" dirty="0" smtClean="0"/>
            </a:br>
            <a:r>
              <a:rPr lang="en-US" dirty="0" smtClean="0"/>
              <a:t/>
            </a:r>
            <a:br>
              <a:rPr lang="en-US" dirty="0" smtClean="0"/>
            </a:br>
            <a:r>
              <a:rPr lang="en-US" dirty="0" smtClean="0"/>
              <a:t>“There is no government in the world that has all the answers to this new trend. ASEAN, too, must get into the act. We must be creative and open minded in harnessing the power of technology to promote people-to-people contact.” </a:t>
            </a:r>
            <a:br>
              <a:rPr lang="en-US" dirty="0" smtClean="0"/>
            </a:br>
            <a:r>
              <a:rPr lang="en-US" dirty="0" smtClean="0"/>
              <a:t/>
            </a:r>
            <a:br>
              <a:rPr lang="en-US" dirty="0" smtClean="0"/>
            </a:br>
            <a:r>
              <a:rPr lang="en-US" dirty="0" smtClean="0"/>
              <a:t>He added that establishing an ASEAN blogger community was one innovative idea and that more should follow. </a:t>
            </a:r>
            <a:br>
              <a:rPr lang="en-US" dirty="0" smtClean="0"/>
            </a:br>
            <a:r>
              <a:rPr lang="en-US" dirty="0" smtClean="0"/>
              <a:t/>
            </a:r>
            <a:br>
              <a:rPr lang="en-US" dirty="0" smtClean="0"/>
            </a:br>
            <a:r>
              <a:rPr lang="en-US" dirty="0" smtClean="0"/>
              <a:t>ASEAN is made up of Brunei, Cambodia, Indonesia, Laos, Malaysia, Myanmar, the Philippines, Singapore, Thailand and Vietnam, a collective population of 600 million. </a:t>
            </a:r>
            <a:br>
              <a:rPr lang="en-US" dirty="0" smtClean="0"/>
            </a:br>
            <a:r>
              <a:rPr lang="en-US" dirty="0" smtClean="0"/>
              <a:t/>
            </a:r>
            <a:br>
              <a:rPr lang="en-US" dirty="0" smtClean="0"/>
            </a:br>
            <a:r>
              <a:rPr lang="en-US" dirty="0" smtClean="0"/>
              <a:t>The more developed member-states such as Indonesia, Malaysia, Singapore and Thailand have witnessed explosive growth in the use of social networking and micro-blogging sites, even if overall Internet penetration remains low.</a:t>
            </a:r>
            <a:br>
              <a:rPr lang="en-US" dirty="0" smtClean="0"/>
            </a:br>
            <a:r>
              <a:rPr lang="en-US" dirty="0" smtClean="0"/>
              <a:t/>
            </a:r>
            <a:br>
              <a:rPr lang="en-US" dirty="0" smtClean="0"/>
            </a:br>
            <a:r>
              <a:rPr lang="en-US" dirty="0" smtClean="0"/>
              <a:t>In the heat of mounting corruption troubles involving his Democratic Party, </a:t>
            </a:r>
            <a:r>
              <a:rPr lang="en-US" dirty="0" err="1" smtClean="0"/>
              <a:t>Yudhoyono</a:t>
            </a:r>
            <a:r>
              <a:rPr lang="en-US" dirty="0" smtClean="0"/>
              <a:t> blamed the media and outsiders who relied on BlackBerry messages, text messages and online news to spread “lies” against his party.</a:t>
            </a:r>
            <a:br>
              <a:rPr lang="en-US" dirty="0" smtClean="0"/>
            </a:br>
            <a:r>
              <a:rPr lang="en-US" dirty="0" smtClean="0"/>
              <a:t/>
            </a:r>
            <a:br>
              <a:rPr lang="en-US" dirty="0" smtClean="0"/>
            </a:br>
            <a:r>
              <a:rPr lang="en-US" dirty="0" smtClean="0"/>
              <a:t>During his speech in Jakarta on Tuesday, he again warned that the question was not only of how the grouping’s members could advance and expand contact between citizens, but also how it could manage that contact in ways that would reduce complications and add benefits and opportunities. </a:t>
            </a:r>
            <a:br>
              <a:rPr lang="en-US" dirty="0" smtClean="0"/>
            </a:br>
            <a:r>
              <a:rPr lang="en-US" dirty="0" smtClean="0"/>
              <a:t/>
            </a:r>
            <a:br>
              <a:rPr lang="en-US" dirty="0" smtClean="0"/>
            </a:br>
            <a:r>
              <a:rPr lang="en-US" dirty="0" smtClean="0"/>
              <a:t>“This is because when millions of people engage across borders — as we have seen in bilateral contexts — there are bound to be issues and problems,” he said.</a:t>
            </a:r>
            <a:br>
              <a:rPr lang="en-US" dirty="0" smtClean="0"/>
            </a:br>
            <a:r>
              <a:rPr lang="en-US" dirty="0" smtClean="0"/>
              <a:t/>
            </a:r>
            <a:br>
              <a:rPr lang="en-US" dirty="0" smtClean="0"/>
            </a:br>
            <a:r>
              <a:rPr lang="en-US" dirty="0" smtClean="0"/>
              <a:t>Human rights watchdogs have criticized </a:t>
            </a:r>
            <a:r>
              <a:rPr lang="en-US" dirty="0" err="1" smtClean="0"/>
              <a:t>Yudhoyono</a:t>
            </a:r>
            <a:r>
              <a:rPr lang="en-US" dirty="0" smtClean="0"/>
              <a:t> for approving a 2008 law that sets tough penalties for online defamation, saying it has been used to intimidate critics and whistle-blowers.</a:t>
            </a:r>
            <a:endParaRPr lang="en-US" dirty="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58D0A7-5775-44B7-9229-C63E6A6D065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59FAE375-9E72-4DD2-B730-1D5E0FC11862}" type="datetimeFigureOut">
              <a:rPr lang="en-US"/>
              <a:pPr>
                <a:defRPr/>
              </a:pPr>
              <a:t>7/21/2011</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EBC07BDA-D8D6-40C6-B2C8-580AF1287D5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16BFFB-895A-4047-BF04-1B8C0915FAFF}" type="datetimeFigureOut">
              <a:rPr lang="en-US"/>
              <a:pPr>
                <a:defRPr/>
              </a:pPr>
              <a:t>7/21/2011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88D4E3A-1CC8-41F1-80B2-DC269215D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20D69AB-8397-48CE-BF9F-1419BD634DA8}" type="datetimeFigureOut">
              <a:rPr lang="en-US"/>
              <a:pPr>
                <a:defRPr/>
              </a:pPr>
              <a:t>7/21/2011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CC03304-7536-4422-97A0-7A17DCF742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4C7D97E-B205-49AB-89C6-D5A8DC9C694C}" type="datetimeFigureOut">
              <a:rPr lang="en-US"/>
              <a:pPr>
                <a:defRPr/>
              </a:pPr>
              <a:t>7/21/2011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544AEFE-823A-4D1A-AD92-A86CA2789F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A18570F5-C9DD-4F94-97EF-99BE873C7516}" type="datetimeFigureOut">
              <a:rPr lang="en-US"/>
              <a:pPr>
                <a:defRPr/>
              </a:pPr>
              <a:t>7/21/2011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9964F1B5-004E-441D-B46F-FA83FA97941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C8051A1-E5AC-4EFF-B758-297C41A5973D}" type="datetimeFigureOut">
              <a:rPr lang="en-US"/>
              <a:pPr>
                <a:defRPr/>
              </a:pPr>
              <a:t>7/21/2011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6904544-7210-4B4D-AB6A-4403EF57367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A7B2349-056F-4D94-A9A3-BFA21D4FDCAF}" type="datetimeFigureOut">
              <a:rPr lang="en-US"/>
              <a:pPr>
                <a:defRPr/>
              </a:pPr>
              <a:t>7/21/2011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A2865E8-246E-4C4A-8F98-45EABA2D67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E8D14F3-036F-45E9-B4C7-E42A851928FF}" type="datetimeFigureOut">
              <a:rPr lang="en-US"/>
              <a:pPr>
                <a:defRPr/>
              </a:pPr>
              <a:t>7/21/2011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E1AF37E-8E5D-4AFE-A18F-AC5E6F0C1E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DB1B765-50E1-495A-96B7-B7DBE6D11841}" type="datetimeFigureOut">
              <a:rPr lang="en-US"/>
              <a:pPr>
                <a:defRPr/>
              </a:pPr>
              <a:t>7/21/2011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DFD1D95-8D1E-4829-B77A-1C4F536066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8CFA5554-9AB4-4ED5-A255-40EBABE9CB12}" type="datetimeFigureOut">
              <a:rPr lang="en-US"/>
              <a:pPr>
                <a:defRPr/>
              </a:pPr>
              <a:t>7/21/2011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75537F4-FFF6-4815-8B70-CD20A11DB4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D775C5B1-1F67-4121-9C44-635A337DD032}" type="datetimeFigureOut">
              <a:rPr lang="en-US"/>
              <a:pPr>
                <a:defRPr/>
              </a:pPr>
              <a:t>7/21/2011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206FFEE3-12D3-4262-A54B-E3FC731E2B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A66474E9-C438-49A1-AFB7-47FDEBE81D83}" type="datetimeFigureOut">
              <a:rPr lang="en-US"/>
              <a:pPr>
                <a:defRPr/>
              </a:pPr>
              <a:t>7/21/2011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0F98ED68-497E-42A3-8C98-5BCF41A10E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22" r:id="rId8"/>
    <p:sldLayoutId id="2147483723" r:id="rId9"/>
    <p:sldLayoutId id="2147483714" r:id="rId10"/>
    <p:sldLayoutId id="2147483713"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r>
              <a:rPr lang="en-US" smtClean="0"/>
              <a:t>Integrating an understanding of Southeast Asia media and society into course content</a:t>
            </a:r>
          </a:p>
        </p:txBody>
      </p:sp>
      <p:sp>
        <p:nvSpPr>
          <p:cNvPr id="14338" name="Title 1"/>
          <p:cNvSpPr>
            <a:spLocks noGrp="1"/>
          </p:cNvSpPr>
          <p:nvPr>
            <p:ph type="ctrTitle"/>
          </p:nvPr>
        </p:nvSpPr>
        <p:spPr>
          <a:xfrm>
            <a:off x="457200" y="1506538"/>
            <a:ext cx="8229600" cy="1470025"/>
          </a:xfrm>
        </p:spPr>
        <p:txBody>
          <a:bodyPr/>
          <a:lstStyle/>
          <a:p>
            <a:r>
              <a:rPr smtClean="0"/>
              <a:t>Mass Communication &amp; Society</a:t>
            </a:r>
          </a:p>
        </p:txBody>
      </p:sp>
      <p:pic>
        <p:nvPicPr>
          <p:cNvPr id="1027" name="Picture 3" descr="C:\Users\Heidi\AppData\Local\Microsoft\Windows\Temporary Internet Files\Content.IE5\AAX1PS20\MC900323658[1].wmf"/>
          <p:cNvPicPr>
            <a:picLocks noChangeAspect="1" noChangeArrowheads="1"/>
          </p:cNvPicPr>
          <p:nvPr/>
        </p:nvPicPr>
        <p:blipFill>
          <a:blip r:embed="rId3"/>
          <a:srcRect/>
          <a:stretch>
            <a:fillRect/>
          </a:stretch>
        </p:blipFill>
        <p:spPr bwMode="auto">
          <a:xfrm>
            <a:off x="3810000" y="4724400"/>
            <a:ext cx="1731963" cy="1733550"/>
          </a:xfrm>
          <a:prstGeom prst="rect">
            <a:avLst/>
          </a:prstGeom>
          <a:noFill/>
          <a:ln w="50800">
            <a:solidFill>
              <a:schemeClr val="tx2">
                <a:alpha val="66000"/>
              </a:schemeClr>
            </a:solidFill>
          </a:ln>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en-US" smtClean="0"/>
          </a:p>
        </p:txBody>
      </p:sp>
      <p:sp>
        <p:nvSpPr>
          <p:cNvPr id="32770" name="Content Placeholder 2"/>
          <p:cNvSpPr>
            <a:spLocks noGrp="1"/>
          </p:cNvSpPr>
          <p:nvPr>
            <p:ph sz="quarter" idx="1"/>
          </p:nvPr>
        </p:nvSpPr>
        <p:spPr/>
        <p:txBody>
          <a:bodyPr/>
          <a:lstStyle/>
          <a:p>
            <a:endParaRPr lang="en-US" smtClean="0"/>
          </a:p>
        </p:txBody>
      </p:sp>
      <p:pic>
        <p:nvPicPr>
          <p:cNvPr id="32771" name="Picture 4" descr="C:\Users\Heidi\AppData\Local\Microsoft\Windows\Temporary Internet Files\Content.IE5\AAX1PS20\MC900355921[1].wmf"/>
          <p:cNvPicPr>
            <a:picLocks noChangeAspect="1" noChangeArrowheads="1"/>
          </p:cNvPicPr>
          <p:nvPr/>
        </p:nvPicPr>
        <p:blipFill>
          <a:blip r:embed="rId3"/>
          <a:srcRect/>
          <a:stretch>
            <a:fillRect/>
          </a:stretch>
        </p:blipFill>
        <p:spPr bwMode="auto">
          <a:xfrm>
            <a:off x="5791200" y="4267200"/>
            <a:ext cx="1366838" cy="1881188"/>
          </a:xfrm>
          <a:prstGeom prst="rect">
            <a:avLst/>
          </a:prstGeom>
          <a:noFill/>
          <a:ln w="9525">
            <a:noFill/>
            <a:miter lim="800000"/>
            <a:headEnd/>
            <a:tailEnd/>
          </a:ln>
        </p:spPr>
      </p:pic>
      <p:sp>
        <p:nvSpPr>
          <p:cNvPr id="7" name="Rectangle 6"/>
          <p:cNvSpPr/>
          <p:nvPr/>
        </p:nvSpPr>
        <p:spPr>
          <a:xfrm>
            <a:off x="914400" y="1524000"/>
            <a:ext cx="7467600" cy="2286000"/>
          </a:xfrm>
          <a:prstGeom prst="rect">
            <a:avLst/>
          </a:prstGeom>
          <a:noFill/>
        </p:spPr>
        <p:txBody>
          <a:bodyPr>
            <a:prstTxWarp prst="textDeflateInflate">
              <a:avLst>
                <a:gd name="adj" fmla="val 71281"/>
              </a:avLst>
            </a:prstTxWarp>
            <a:spAutoFit/>
          </a:bodyPr>
          <a:lstStyle/>
          <a:p>
            <a:pPr algn="ctr" fontAlgn="auto">
              <a:spcBef>
                <a:spcPts val="0"/>
              </a:spcBef>
              <a:spcAft>
                <a:spcPts val="0"/>
              </a:spcAft>
              <a:defRPr/>
            </a:pPr>
            <a:r>
              <a:rPr lang="en-US" sz="5400" b="1" dirty="0" err="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Mahalo</a:t>
            </a: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a:t>
            </a:r>
            <a:endPar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Basic Elements of </a:t>
            </a:r>
            <a:br>
              <a:rPr lang="en-US" dirty="0" smtClean="0"/>
            </a:br>
            <a:r>
              <a:rPr lang="en-US" dirty="0" smtClean="0"/>
              <a:t>Mass Communication &amp; Society</a:t>
            </a:r>
            <a:endParaRPr lang="en-US" dirty="0"/>
          </a:p>
        </p:txBody>
      </p:sp>
      <p:sp>
        <p:nvSpPr>
          <p:cNvPr id="16386" name="Content Placeholder 2"/>
          <p:cNvSpPr>
            <a:spLocks noGrp="1"/>
          </p:cNvSpPr>
          <p:nvPr>
            <p:ph sz="quarter" idx="1"/>
          </p:nvPr>
        </p:nvSpPr>
        <p:spPr/>
        <p:txBody>
          <a:bodyPr/>
          <a:lstStyle/>
          <a:p>
            <a:r>
              <a:rPr lang="en-US" smtClean="0"/>
              <a:t>Media in Context: </a:t>
            </a:r>
          </a:p>
          <a:p>
            <a:pPr lvl="1"/>
            <a:r>
              <a:rPr lang="en-US" smtClean="0"/>
              <a:t>Cultural vs. Transmission Models</a:t>
            </a:r>
          </a:p>
          <a:p>
            <a:pPr lvl="1"/>
            <a:r>
              <a:rPr lang="en-US" smtClean="0"/>
              <a:t>Narratives of Media History</a:t>
            </a:r>
          </a:p>
          <a:p>
            <a:r>
              <a:rPr lang="en-US" smtClean="0"/>
              <a:t>Media &amp; Money (Ownership)</a:t>
            </a:r>
          </a:p>
          <a:p>
            <a:r>
              <a:rPr lang="en-US" smtClean="0"/>
              <a:t>Making Sense of Media</a:t>
            </a:r>
          </a:p>
          <a:p>
            <a:pPr lvl="1"/>
            <a:r>
              <a:rPr lang="en-US" smtClean="0"/>
              <a:t>Meaning</a:t>
            </a:r>
          </a:p>
          <a:p>
            <a:pPr lvl="1"/>
            <a:r>
              <a:rPr lang="en-US" smtClean="0"/>
              <a:t>Interpretation of meaning</a:t>
            </a:r>
          </a:p>
          <a:p>
            <a:pPr lvl="2"/>
            <a:r>
              <a:rPr lang="en-US" smtClean="0"/>
              <a:t>Introduce concepts of cultural differences that influence interpretation – to be further explored later in the semester</a:t>
            </a:r>
          </a:p>
          <a:p>
            <a:pPr lvl="1"/>
            <a:r>
              <a:rPr lang="en-US" smtClean="0"/>
              <a:t>Ideology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Specific Areas of SE Asia Integration</a:t>
            </a:r>
            <a:endParaRPr lang="en-US" dirty="0"/>
          </a:p>
        </p:txBody>
      </p:sp>
      <p:sp>
        <p:nvSpPr>
          <p:cNvPr id="18434" name="Content Placeholder 2"/>
          <p:cNvSpPr>
            <a:spLocks noGrp="1"/>
          </p:cNvSpPr>
          <p:nvPr>
            <p:ph sz="quarter" idx="1"/>
          </p:nvPr>
        </p:nvSpPr>
        <p:spPr/>
        <p:txBody>
          <a:bodyPr/>
          <a:lstStyle/>
          <a:p>
            <a:pPr>
              <a:lnSpc>
                <a:spcPct val="150000"/>
              </a:lnSpc>
            </a:pPr>
            <a:r>
              <a:rPr lang="en-US" smtClean="0"/>
              <a:t>Media Power (effects/social impact)</a:t>
            </a:r>
          </a:p>
          <a:p>
            <a:pPr lvl="1">
              <a:lnSpc>
                <a:spcPct val="150000"/>
              </a:lnSpc>
            </a:pPr>
            <a:r>
              <a:rPr lang="en-US" smtClean="0"/>
              <a:t>Identity production</a:t>
            </a:r>
          </a:p>
          <a:p>
            <a:pPr lvl="1">
              <a:lnSpc>
                <a:spcPct val="150000"/>
              </a:lnSpc>
            </a:pPr>
            <a:r>
              <a:rPr lang="en-US" smtClean="0"/>
              <a:t>Media consumption</a:t>
            </a:r>
          </a:p>
          <a:p>
            <a:pPr lvl="1">
              <a:lnSpc>
                <a:spcPct val="150000"/>
              </a:lnSpc>
            </a:pPr>
            <a:r>
              <a:rPr lang="en-US" smtClean="0"/>
              <a:t>Media &amp; behavior</a:t>
            </a:r>
          </a:p>
          <a:p>
            <a:endParaRPr lang="en-US" smtClean="0"/>
          </a:p>
          <a:p>
            <a:r>
              <a:rPr lang="en-US" smtClean="0"/>
              <a:t>Media &amp; Politics</a:t>
            </a:r>
          </a:p>
        </p:txBody>
      </p:sp>
      <p:pic>
        <p:nvPicPr>
          <p:cNvPr id="18435" name="Picture 3" descr="kampungBoyAuthorHiRes180.jpg"/>
          <p:cNvPicPr>
            <a:picLocks noChangeAspect="1"/>
          </p:cNvPicPr>
          <p:nvPr/>
        </p:nvPicPr>
        <p:blipFill>
          <a:blip r:embed="rId3"/>
          <a:srcRect/>
          <a:stretch>
            <a:fillRect/>
          </a:stretch>
        </p:blipFill>
        <p:spPr bwMode="auto">
          <a:xfrm>
            <a:off x="6248400" y="2971800"/>
            <a:ext cx="17145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Media Power</a:t>
            </a:r>
          </a:p>
        </p:txBody>
      </p:sp>
      <p:sp>
        <p:nvSpPr>
          <p:cNvPr id="20482" name="Content Placeholder 2"/>
          <p:cNvSpPr>
            <a:spLocks noGrp="1"/>
          </p:cNvSpPr>
          <p:nvPr>
            <p:ph sz="quarter" idx="1"/>
          </p:nvPr>
        </p:nvSpPr>
        <p:spPr/>
        <p:txBody>
          <a:bodyPr/>
          <a:lstStyle/>
          <a:p>
            <a:r>
              <a:rPr lang="en-US" smtClean="0"/>
              <a:t>Producing Identities</a:t>
            </a:r>
          </a:p>
          <a:p>
            <a:endParaRPr lang="en-US" smtClean="0"/>
          </a:p>
          <a:p>
            <a:pPr lvl="1"/>
            <a:r>
              <a:rPr lang="en-US" smtClean="0"/>
              <a:t>Carstens, Sharon A.  (2003). Constructing transnational identities? Mass media and the Malaysian Chinese audience. </a:t>
            </a:r>
            <a:r>
              <a:rPr lang="en-US" i="1" smtClean="0"/>
              <a:t>Ethnic and Racial Studies, 26</a:t>
            </a:r>
            <a:r>
              <a:rPr lang="en-US" smtClean="0"/>
              <a:t>(2), 321.</a:t>
            </a:r>
          </a:p>
          <a:p>
            <a:pPr lvl="1"/>
            <a:endParaRPr lang="en-US" smtClean="0"/>
          </a:p>
          <a:p>
            <a:pPr lvl="1"/>
            <a:r>
              <a:rPr lang="en-US" smtClean="0"/>
              <a:t>Komito, L.. (2011). Social media and migration: Virtual community 2.0</a:t>
            </a:r>
            <a:r>
              <a:rPr lang="en-US" i="1" smtClean="0"/>
              <a:t>. Journal of the American Society for Information Science and Technology, 62</a:t>
            </a:r>
            <a:r>
              <a:rPr lang="en-US" smtClean="0"/>
              <a:t>(6), 1075.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Media Power</a:t>
            </a:r>
          </a:p>
        </p:txBody>
      </p:sp>
      <p:sp>
        <p:nvSpPr>
          <p:cNvPr id="22530" name="Content Placeholder 2"/>
          <p:cNvSpPr>
            <a:spLocks noGrp="1"/>
          </p:cNvSpPr>
          <p:nvPr>
            <p:ph sz="quarter" idx="1"/>
          </p:nvPr>
        </p:nvSpPr>
        <p:spPr/>
        <p:txBody>
          <a:bodyPr/>
          <a:lstStyle/>
          <a:p>
            <a:r>
              <a:rPr lang="en-US" smtClean="0"/>
              <a:t>Consumption</a:t>
            </a:r>
          </a:p>
          <a:p>
            <a:pPr lvl="1"/>
            <a:endParaRPr lang="en-US" smtClean="0"/>
          </a:p>
          <a:p>
            <a:pPr lvl="1"/>
            <a:r>
              <a:rPr lang="en-US" smtClean="0"/>
              <a:t>Wagstaff, Jeremy (2010). Southeast Asian Media: Patterns of Production and Consumption. Open Society Foundations. </a:t>
            </a:r>
          </a:p>
          <a:p>
            <a:pPr lvl="1"/>
            <a:endParaRPr lang="en-US" smtClean="0"/>
          </a:p>
          <a:p>
            <a:pPr lvl="1"/>
            <a:r>
              <a:rPr lang="en-US" smtClean="0"/>
              <a:t>Student group presentations: Reports and updates for each country outlined in the OSF report. Requires each group to seek supporting information in addition to the required reading.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Media Power</a:t>
            </a:r>
          </a:p>
        </p:txBody>
      </p:sp>
      <p:sp>
        <p:nvSpPr>
          <p:cNvPr id="24578" name="Content Placeholder 2"/>
          <p:cNvSpPr>
            <a:spLocks noGrp="1"/>
          </p:cNvSpPr>
          <p:nvPr>
            <p:ph sz="quarter" idx="1"/>
          </p:nvPr>
        </p:nvSpPr>
        <p:spPr/>
        <p:txBody>
          <a:bodyPr/>
          <a:lstStyle/>
          <a:p>
            <a:r>
              <a:rPr lang="en-US" smtClean="0"/>
              <a:t>Behavior</a:t>
            </a:r>
          </a:p>
          <a:p>
            <a:pPr lvl="1"/>
            <a:endParaRPr lang="en-US" smtClean="0"/>
          </a:p>
          <a:p>
            <a:pPr lvl="1"/>
            <a:r>
              <a:rPr lang="en-US" smtClean="0"/>
              <a:t>Foundational overview of media effects literature (theory), followed by more specific discussions about health campaigns.</a:t>
            </a:r>
          </a:p>
          <a:p>
            <a:pPr lvl="1"/>
            <a:endParaRPr lang="en-US" smtClean="0"/>
          </a:p>
          <a:p>
            <a:pPr lvl="1"/>
            <a:r>
              <a:rPr lang="en-US" smtClean="0"/>
              <a:t>Parkinson, C., Hammond, D., Fong, G., Borland, R., Omar, M., Sirirassamee, B., Awang, R., Driezen, P., &amp; Thompson, M.. (2009). Smoking Beliefs and Behavior Among Youth in Malaysia and Thailand. </a:t>
            </a:r>
            <a:r>
              <a:rPr lang="en-US" i="1" smtClean="0"/>
              <a:t>American Journal of Health Behavior, 33</a:t>
            </a:r>
            <a:r>
              <a:rPr lang="en-US" smtClean="0"/>
              <a:t>(4), 366-75.</a:t>
            </a:r>
          </a:p>
        </p:txBody>
      </p:sp>
      <p:pic>
        <p:nvPicPr>
          <p:cNvPr id="24579" name="Picture 2" descr="C:\Users\Heidi\AppData\Local\Microsoft\Windows\Temporary Internet Files\Content.IE5\NYRMN147\MC900238399[1].wmf"/>
          <p:cNvPicPr>
            <a:picLocks noChangeAspect="1" noChangeArrowheads="1"/>
          </p:cNvPicPr>
          <p:nvPr/>
        </p:nvPicPr>
        <p:blipFill>
          <a:blip r:embed="rId3"/>
          <a:srcRect/>
          <a:stretch>
            <a:fillRect/>
          </a:stretch>
        </p:blipFill>
        <p:spPr bwMode="auto">
          <a:xfrm>
            <a:off x="6934200" y="5327650"/>
            <a:ext cx="1168400" cy="1122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Media &amp; Politics</a:t>
            </a:r>
          </a:p>
        </p:txBody>
      </p:sp>
      <p:sp>
        <p:nvSpPr>
          <p:cNvPr id="26626" name="Content Placeholder 2"/>
          <p:cNvSpPr>
            <a:spLocks noGrp="1"/>
          </p:cNvSpPr>
          <p:nvPr>
            <p:ph sz="quarter" idx="1"/>
          </p:nvPr>
        </p:nvSpPr>
        <p:spPr/>
        <p:txBody>
          <a:bodyPr/>
          <a:lstStyle/>
          <a:p>
            <a:r>
              <a:rPr lang="en-US" smtClean="0"/>
              <a:t>Foundational overview from </a:t>
            </a:r>
            <a:r>
              <a:rPr lang="en-US" i="1" smtClean="0"/>
              <a:t>MediaMaking</a:t>
            </a:r>
            <a:r>
              <a:rPr lang="en-US" smtClean="0"/>
              <a:t> text and supplemental readings, followed by specific discussions about political movements in Southeast Asia</a:t>
            </a:r>
          </a:p>
          <a:p>
            <a:endParaRPr lang="en-US" smtClean="0"/>
          </a:p>
          <a:p>
            <a:pPr lvl="1"/>
            <a:r>
              <a:rPr lang="en-US" smtClean="0"/>
              <a:t>Selected chapters from McDaniel, Drew O. (2002). </a:t>
            </a:r>
            <a:r>
              <a:rPr lang="en-US" i="1" smtClean="0"/>
              <a:t>Electronic Tigers of Southeast Asia: The politics of media, technology, and national development.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Media &amp; Politics</a:t>
            </a:r>
          </a:p>
        </p:txBody>
      </p:sp>
      <p:sp>
        <p:nvSpPr>
          <p:cNvPr id="28674" name="Content Placeholder 2"/>
          <p:cNvSpPr>
            <a:spLocks noGrp="1"/>
          </p:cNvSpPr>
          <p:nvPr>
            <p:ph sz="quarter" idx="1"/>
          </p:nvPr>
        </p:nvSpPr>
        <p:spPr/>
        <p:txBody>
          <a:bodyPr/>
          <a:lstStyle/>
          <a:p>
            <a:r>
              <a:rPr lang="en-US" smtClean="0"/>
              <a:t>Blogs &amp; Social Networks</a:t>
            </a:r>
          </a:p>
          <a:p>
            <a:pPr lvl="1"/>
            <a:endParaRPr lang="en-US" smtClean="0"/>
          </a:p>
          <a:p>
            <a:pPr lvl="1"/>
            <a:r>
              <a:rPr lang="en-US" smtClean="0"/>
              <a:t>Tan, Jun-E and Zawawi Ibrahim. </a:t>
            </a:r>
            <a:r>
              <a:rPr lang="en-US" i="1" smtClean="0"/>
              <a:t>Blogging and Democratization in Malaysia: A New Civil Society in the Making.</a:t>
            </a:r>
            <a:r>
              <a:rPr lang="en-US" smtClean="0"/>
              <a:t> Petaling Jaya: Strategic Information and Research Development Centre, 2008.</a:t>
            </a:r>
          </a:p>
        </p:txBody>
      </p:sp>
      <p:pic>
        <p:nvPicPr>
          <p:cNvPr id="28675" name="Picture 3" descr="C:\Program Files\Microsoft Office\MEDIA\CAGCAT10\j0300520.gif"/>
          <p:cNvPicPr>
            <a:picLocks noChangeAspect="1" noChangeArrowheads="1" noCrop="1"/>
          </p:cNvPicPr>
          <p:nvPr/>
        </p:nvPicPr>
        <p:blipFill>
          <a:blip r:embed="rId3"/>
          <a:srcRect/>
          <a:stretch>
            <a:fillRect/>
          </a:stretch>
        </p:blipFill>
        <p:spPr bwMode="auto">
          <a:xfrm>
            <a:off x="3581400" y="4267200"/>
            <a:ext cx="1328738"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74638"/>
            <a:ext cx="8229600" cy="1858962"/>
          </a:xfrm>
        </p:spPr>
        <p:txBody>
          <a:bodyPr/>
          <a:lstStyle/>
          <a:p>
            <a:pPr algn="ctr"/>
            <a:r>
              <a:rPr lang="en-US" sz="3600" b="1" smtClean="0"/>
              <a:t>‘New media can help boost ASEAN unity’</a:t>
            </a:r>
            <a:br>
              <a:rPr lang="en-US" sz="3600" b="1" smtClean="0"/>
            </a:br>
            <a:r>
              <a:rPr lang="en-US" sz="2800" b="1" smtClean="0"/>
              <a:t>says Indonesian President Yudhoyono</a:t>
            </a:r>
            <a:r>
              <a:rPr lang="en-US" b="1" smtClean="0"/>
              <a:t/>
            </a:r>
            <a:br>
              <a:rPr lang="en-US" b="1" smtClean="0"/>
            </a:br>
            <a:r>
              <a:rPr lang="en-US" sz="2000" b="1" smtClean="0"/>
              <a:t>[The Jakarta Post, 7-20-11]</a:t>
            </a:r>
            <a:endParaRPr lang="en-US" smtClean="0"/>
          </a:p>
        </p:txBody>
      </p:sp>
      <p:pic>
        <p:nvPicPr>
          <p:cNvPr id="30722" name="Content Placeholder 3" descr="social-media.jpg"/>
          <p:cNvPicPr>
            <a:picLocks noGrp="1" noChangeAspect="1"/>
          </p:cNvPicPr>
          <p:nvPr>
            <p:ph sz="quarter" idx="1"/>
          </p:nvPr>
        </p:nvPicPr>
        <p:blipFill>
          <a:blip r:embed="rId3"/>
          <a:srcRect/>
          <a:stretch>
            <a:fillRect/>
          </a:stretch>
        </p:blipFill>
        <p:spPr>
          <a:xfrm>
            <a:off x="2286000" y="2743200"/>
            <a:ext cx="4572000" cy="309086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714</TotalTime>
  <Words>786</Words>
  <Application>Microsoft Office PowerPoint</Application>
  <PresentationFormat>On-screen Show (4:3)</PresentationFormat>
  <Paragraphs>60</Paragraphs>
  <Slides>10</Slides>
  <Notes>10</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10</vt:i4>
      </vt:variant>
    </vt:vector>
  </HeadingPairs>
  <TitlesOfParts>
    <vt:vector size="20" baseType="lpstr">
      <vt:lpstr>Perpetua</vt:lpstr>
      <vt:lpstr>Arial</vt:lpstr>
      <vt:lpstr>Franklin Gothic Book</vt:lpstr>
      <vt:lpstr>Wingdings 2</vt:lpstr>
      <vt:lpstr>Calibri</vt:lpstr>
      <vt:lpstr>Equity</vt:lpstr>
      <vt:lpstr>Equity</vt:lpstr>
      <vt:lpstr>Equity</vt:lpstr>
      <vt:lpstr>Equity</vt:lpstr>
      <vt:lpstr>Equity</vt:lpstr>
      <vt:lpstr>Mass Communication &amp; Society</vt:lpstr>
      <vt:lpstr>Basic Elements of  Mass Communication &amp; Society</vt:lpstr>
      <vt:lpstr>Specific Areas of SE Asia Integration</vt:lpstr>
      <vt:lpstr>Media Power</vt:lpstr>
      <vt:lpstr>Media Power</vt:lpstr>
      <vt:lpstr>Media Power</vt:lpstr>
      <vt:lpstr>Media &amp; Politics</vt:lpstr>
      <vt:lpstr>Media &amp; Politics</vt:lpstr>
      <vt:lpstr>‘New media can help boost ASEAN unity’ says Indonesian President Yudhoyono [The Jakarta Post, 7-20-11]</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Communication &amp; Society</dc:title>
  <dc:creator>Heidi</dc:creator>
  <cp:lastModifiedBy>edgroup</cp:lastModifiedBy>
  <cp:revision>22</cp:revision>
  <dcterms:created xsi:type="dcterms:W3CDTF">2011-07-20T07:10:34Z</dcterms:created>
  <dcterms:modified xsi:type="dcterms:W3CDTF">2011-07-21T19:03:55Z</dcterms:modified>
</cp:coreProperties>
</file>