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8" r:id="rId4"/>
    <p:sldId id="299"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5" r:id="rId21"/>
    <p:sldId id="273" r:id="rId22"/>
    <p:sldId id="274"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13" r:id="rId42"/>
    <p:sldId id="294" r:id="rId43"/>
    <p:sldId id="295" r:id="rId44"/>
    <p:sldId id="296" r:id="rId45"/>
    <p:sldId id="314" r:id="rId46"/>
    <p:sldId id="297" r:id="rId47"/>
    <p:sldId id="300" r:id="rId48"/>
    <p:sldId id="301" r:id="rId49"/>
    <p:sldId id="302" r:id="rId50"/>
    <p:sldId id="315" r:id="rId51"/>
    <p:sldId id="303" r:id="rId52"/>
    <p:sldId id="304" r:id="rId53"/>
    <p:sldId id="305" r:id="rId54"/>
    <p:sldId id="306" r:id="rId55"/>
    <p:sldId id="307" r:id="rId56"/>
    <p:sldId id="308" r:id="rId57"/>
    <p:sldId id="309" r:id="rId58"/>
    <p:sldId id="310" r:id="rId59"/>
    <p:sldId id="311" r:id="rId60"/>
    <p:sldId id="312"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46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F75A01-8EC1-4EBC-AF3D-587C10FC69BD}"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817D76-920B-4295-B6EE-0E56B185E8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94C6EE-A7A7-401D-887B-FD3F7CB9F764}"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8321CE-E0ED-40E8-B463-EF436F2E45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BC3075-4EF0-46E0-A053-3246594E5C7E}"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40466C-D952-40E4-ACA5-B78AA56D70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917CC-AD1D-47C8-B4AE-583B0EC5171D}"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E05220-9F8C-4F3B-A594-C270340F9D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225EC1-D62B-49E3-AAFE-498F32B445D5}" type="datetimeFigureOut">
              <a:rPr lang="en-US"/>
              <a:pPr>
                <a:defRPr/>
              </a:pPr>
              <a:t>6/17/2011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B0A1E4-129B-493C-8DCE-9D780D72F33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5EF673-58CE-4B83-8BAD-931E0B660491}" type="datetimeFigureOut">
              <a:rPr lang="en-US"/>
              <a:pPr>
                <a:defRPr/>
              </a:pPr>
              <a:t>6/17/2011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B0F319-2836-4E3C-8409-A1CD0D3B8B6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0174F7-3984-49BC-8E66-99B165AD223C}" type="datetimeFigureOut">
              <a:rPr lang="en-US"/>
              <a:pPr>
                <a:defRPr/>
              </a:pPr>
              <a:t>6/17/2011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2BB1C8-5FEA-4150-AD81-401B9C6B80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B415D02-66F1-4462-BD8D-4E240F5C9353}" type="datetimeFigureOut">
              <a:rPr lang="en-US"/>
              <a:pPr>
                <a:defRPr/>
              </a:pPr>
              <a:t>6/17/2011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BF8F70-1D65-49F8-92D7-531B399EAB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AACD6A-D1E7-472C-8345-6C1658679ADA}" type="datetimeFigureOut">
              <a:rPr lang="en-US"/>
              <a:pPr>
                <a:defRPr/>
              </a:pPr>
              <a:t>6/17/2011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0E8DEA-1DB9-47F5-9FCE-90D47EBE95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9EB758-9EB3-49BA-92BB-23EB038D7DCC}" type="datetimeFigureOut">
              <a:rPr lang="en-US"/>
              <a:pPr>
                <a:defRPr/>
              </a:pPr>
              <a:t>6/17/2011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DC89A24-8CFF-475B-8A4C-472103842F8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9BD11D-6AF5-4FC2-AB49-E90FCFC48DC5}" type="datetimeFigureOut">
              <a:rPr lang="en-US"/>
              <a:pPr>
                <a:defRPr/>
              </a:pPr>
              <a:t>6/17/2011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74A091-3093-4F00-81B5-38C16B82B8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89B98E3-7A77-46EE-A4BF-AF18C186F50C}" type="datetimeFigureOut">
              <a:rPr lang="en-US"/>
              <a:pPr>
                <a:defRPr/>
              </a:pPr>
              <a:t>6/17/2011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C70100C-6C73-4D2B-8A7A-E9FB5B6B02E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npm.gov.tw/exh96/orientation/flash_4/index.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books.com.tw/exep/prod/china/chinafile.php?item=CN10104705" TargetMode="External"/><Relationship Id="rId2" Type="http://schemas.openxmlformats.org/officeDocument/2006/relationships/hyperlink" Target="http://big5.hwjyw.com/zhwh/ctwh/zgwx/gdwx/200712/t20071213_10221.s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US" smtClean="0"/>
              <a:t>Introduction to Chinese Literature</a:t>
            </a: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t>A Brief History of the Spoken Voice in 3000 Years of Writing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endParaRPr lang="en-US" smtClean="0"/>
          </a:p>
        </p:txBody>
      </p:sp>
      <p:sp>
        <p:nvSpPr>
          <p:cNvPr id="22530" name="Content Placeholder 2"/>
          <p:cNvSpPr>
            <a:spLocks noGrp="1"/>
          </p:cNvSpPr>
          <p:nvPr>
            <p:ph idx="1"/>
          </p:nvPr>
        </p:nvSpPr>
        <p:spPr/>
        <p:txBody>
          <a:bodyPr/>
          <a:lstStyle/>
          <a:p>
            <a:pPr>
              <a:buFont typeface="Arial" charset="0"/>
              <a:buNone/>
            </a:pPr>
            <a:r>
              <a:rPr lang="en-US" smtClean="0"/>
              <a:t>	“The Confucian Orthodoxy” of a “dead Classical Language” Vs.  “the living speech of the common people”</a:t>
            </a:r>
          </a:p>
          <a:p>
            <a:pPr>
              <a:buFont typeface="Arial" charset="0"/>
              <a:buNone/>
            </a:pPr>
            <a:r>
              <a:rPr lang="en-US" smtClean="0"/>
              <a:t>	- New Culture Movement</a:t>
            </a:r>
          </a:p>
          <a:p>
            <a:pPr>
              <a:buFont typeface="Arial" charset="0"/>
              <a:buNone/>
            </a:pPr>
            <a:r>
              <a:rPr lang="en-US" smtClean="0"/>
              <a:t>	- New Youth/</a:t>
            </a:r>
            <a:r>
              <a:rPr lang="en-US" i="1" smtClean="0"/>
              <a:t>La Jeunesse</a:t>
            </a:r>
            <a:endParaRPr lang="en-US" smtClean="0"/>
          </a:p>
          <a:p>
            <a:pPr>
              <a:buFont typeface="Arial" charset="0"/>
              <a:buNone/>
            </a:pPr>
            <a:r>
              <a:rPr lang="en-US" smtClean="0"/>
              <a:t>	- May Fourth Movement</a:t>
            </a:r>
          </a:p>
          <a:p>
            <a:pPr>
              <a:buFont typeface="Arial" charset="0"/>
              <a:buNone/>
            </a:pPr>
            <a:r>
              <a:rPr lang="en-US" smtClean="0"/>
              <a:t>	- Lu Xun (1881-1936), Hu Shi, Chen Duxiu (1879-1942), and everything that followed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A Revolution with a Long History (I)</a:t>
            </a:r>
          </a:p>
        </p:txBody>
      </p:sp>
      <p:sp>
        <p:nvSpPr>
          <p:cNvPr id="23554" name="Content Placeholder 2"/>
          <p:cNvSpPr>
            <a:spLocks noGrp="1"/>
          </p:cNvSpPr>
          <p:nvPr>
            <p:ph idx="1"/>
          </p:nvPr>
        </p:nvSpPr>
        <p:spPr/>
        <p:txBody>
          <a:bodyPr/>
          <a:lstStyle/>
          <a:p>
            <a:pPr>
              <a:buFontTx/>
              <a:buChar char="-"/>
            </a:pPr>
            <a:r>
              <a:rPr lang="en-US" smtClean="0"/>
              <a:t>Hu Shi, “</a:t>
            </a:r>
            <a:r>
              <a:rPr lang="en-US" i="1" smtClean="0"/>
              <a:t>A History of Literature in the National Spoken Language</a:t>
            </a:r>
            <a:r>
              <a:rPr lang="en-US" smtClean="0"/>
              <a:t>” (1921)</a:t>
            </a:r>
          </a:p>
          <a:p>
            <a:pPr lvl="2">
              <a:buFontTx/>
              <a:buChar char="-"/>
            </a:pPr>
            <a:r>
              <a:rPr lang="en-US" smtClean="0"/>
              <a:t>First Revolution: First Emperor’s Unification of Script (215 BCE)</a:t>
            </a:r>
          </a:p>
          <a:p>
            <a:pPr lvl="2">
              <a:buFontTx/>
              <a:buChar char="-"/>
            </a:pPr>
            <a:r>
              <a:rPr lang="en-US" smtClean="0"/>
              <a:t>Second Revolution: Publication of an Alphabetic Dictionary (1920 AD)</a:t>
            </a:r>
          </a:p>
          <a:p>
            <a:pPr lvl="3">
              <a:buFont typeface="Arial" charset="0"/>
              <a:buNone/>
            </a:pPr>
            <a:r>
              <a:rPr lang="en-US" smtClean="0"/>
              <a:t>(Nation-Spoken Language-Evolution)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A Revolution with a Long History (II)</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Tx/>
              <a:buChar char="-"/>
              <a:defRPr/>
            </a:pPr>
            <a:r>
              <a:rPr lang="en-US" dirty="0" smtClean="0"/>
              <a:t>Lu </a:t>
            </a:r>
            <a:r>
              <a:rPr lang="en-US" dirty="0" err="1" smtClean="0"/>
              <a:t>Xun</a:t>
            </a:r>
            <a:r>
              <a:rPr lang="en-US" dirty="0" smtClean="0"/>
              <a:t> “A Brief History of Chinese Fiction” (1925)</a:t>
            </a:r>
          </a:p>
          <a:p>
            <a:pPr fontAlgn="auto">
              <a:spcAft>
                <a:spcPts val="0"/>
              </a:spcAft>
              <a:buFont typeface="Arial"/>
              <a:buNone/>
              <a:defRPr/>
            </a:pPr>
            <a:r>
              <a:rPr lang="en-US" dirty="0" smtClean="0"/>
              <a:t>	- Literature of the Nation and for the Nation</a:t>
            </a:r>
          </a:p>
          <a:p>
            <a:pPr fontAlgn="auto">
              <a:spcAft>
                <a:spcPts val="0"/>
              </a:spcAft>
              <a:buFont typeface="Arial"/>
              <a:buNone/>
              <a:defRPr/>
            </a:pPr>
            <a:r>
              <a:rPr lang="en-US" dirty="0" smtClean="0"/>
              <a:t>			(national crisis, literature as medicine, “Call to Arms”) </a:t>
            </a:r>
          </a:p>
          <a:p>
            <a:pPr fontAlgn="auto">
              <a:spcAft>
                <a:spcPts val="0"/>
              </a:spcAft>
              <a:buFont typeface="Arial"/>
              <a:buNone/>
              <a:defRPr/>
            </a:pPr>
            <a:r>
              <a:rPr lang="en-US" dirty="0" smtClean="0"/>
              <a:t>	- Vernacular Fiction as the Most Important Literary Form</a:t>
            </a:r>
          </a:p>
          <a:p>
            <a:pPr fontAlgn="auto">
              <a:spcAft>
                <a:spcPts val="0"/>
              </a:spcAft>
              <a:buFont typeface="Arial"/>
              <a:buNone/>
              <a:defRPr/>
            </a:pPr>
            <a:r>
              <a:rPr lang="en-US" dirty="0" smtClean="0"/>
              <a:t>			(Liang </a:t>
            </a:r>
            <a:r>
              <a:rPr lang="en-US" dirty="0" err="1" smtClean="0"/>
              <a:t>Qichao</a:t>
            </a:r>
            <a:r>
              <a:rPr lang="en-US" dirty="0" smtClean="0"/>
              <a:t> (1873-1929), translated modernity)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Chapter 1: </a:t>
            </a:r>
            <a:r>
              <a:rPr lang="en-US" i="1" smtClean="0"/>
              <a:t>The Classic of Poetry</a:t>
            </a:r>
            <a:endParaRPr lang="en-US" smtClean="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Tx/>
              <a:buChar char="-"/>
              <a:defRPr/>
            </a:pPr>
            <a:r>
              <a:rPr lang="en-US" dirty="0" smtClean="0"/>
              <a:t>Oldest Chinese Literature</a:t>
            </a:r>
          </a:p>
          <a:p>
            <a:pPr fontAlgn="auto">
              <a:spcAft>
                <a:spcPts val="0"/>
              </a:spcAft>
              <a:buFont typeface="Arial"/>
              <a:buNone/>
              <a:defRPr/>
            </a:pPr>
            <a:r>
              <a:rPr lang="en-US" dirty="0" smtClean="0"/>
              <a:t>	- composition: 1000-600  BCE</a:t>
            </a:r>
          </a:p>
          <a:p>
            <a:pPr fontAlgn="auto">
              <a:spcAft>
                <a:spcPts val="0"/>
              </a:spcAft>
              <a:buFont typeface="Arial"/>
              <a:buNone/>
              <a:defRPr/>
            </a:pPr>
            <a:r>
              <a:rPr lang="en-US" dirty="0" smtClean="0"/>
              <a:t>	- burnt in 221 BCE (Mao Edition)</a:t>
            </a:r>
          </a:p>
          <a:p>
            <a:pPr fontAlgn="auto">
              <a:spcAft>
                <a:spcPts val="0"/>
              </a:spcAft>
              <a:buFont typeface="Arial"/>
              <a:buNone/>
              <a:defRPr/>
            </a:pPr>
            <a:r>
              <a:rPr lang="en-US" dirty="0" smtClean="0"/>
              <a:t>	- endless commentaries, from Mao until Now (Confucius (551-479 BCE), Mao Commentaries, Zhu Xi (1130-1200), Yao </a:t>
            </a:r>
            <a:r>
              <a:rPr lang="en-US" dirty="0" err="1" smtClean="0"/>
              <a:t>Jiheng</a:t>
            </a:r>
            <a:r>
              <a:rPr lang="en-US" dirty="0" smtClean="0"/>
              <a:t> (</a:t>
            </a:r>
            <a:r>
              <a:rPr lang="en-US" dirty="0" err="1" smtClean="0"/>
              <a:t>b</a:t>
            </a:r>
            <a:r>
              <a:rPr lang="en-US" dirty="0" smtClean="0"/>
              <a:t>. 1647), Yu </a:t>
            </a:r>
            <a:r>
              <a:rPr lang="en-US" dirty="0" err="1" smtClean="0"/>
              <a:t>Yue</a:t>
            </a:r>
            <a:r>
              <a:rPr lang="en-US" dirty="0" smtClean="0"/>
              <a:t> (1821-1907), </a:t>
            </a:r>
            <a:r>
              <a:rPr lang="en-US" dirty="0" err="1" smtClean="0"/>
              <a:t>Wen</a:t>
            </a:r>
            <a:r>
              <a:rPr lang="en-US" dirty="0" smtClean="0"/>
              <a:t> </a:t>
            </a:r>
            <a:r>
              <a:rPr lang="en-US" dirty="0" err="1" smtClean="0"/>
              <a:t>Yiduo</a:t>
            </a:r>
            <a:r>
              <a:rPr lang="en-US" dirty="0" smtClean="0"/>
              <a:t> (1899-1941)</a:t>
            </a:r>
          </a:p>
          <a:p>
            <a:pPr fontAlgn="auto">
              <a:spcAft>
                <a:spcPts val="0"/>
              </a:spcAft>
              <a:buFont typeface="Arial"/>
              <a:buNone/>
              <a:defRPr/>
            </a:pPr>
            <a:endParaRPr lang="en-US" dirty="0" smtClean="0"/>
          </a:p>
          <a:p>
            <a:pPr fontAlgn="auto">
              <a:spcAft>
                <a:spcPts val="0"/>
              </a:spcAft>
              <a:buFont typeface="Arial"/>
              <a:buNone/>
              <a:defRPr/>
            </a:pPr>
            <a:r>
              <a:rPr lang="en-US" dirty="0" smtClean="0"/>
              <a:t>- A Shared Chinese Tradition</a:t>
            </a:r>
          </a:p>
          <a:p>
            <a:pPr fontAlgn="auto">
              <a:spcAft>
                <a:spcPts val="0"/>
              </a:spcAft>
              <a:buFont typeface="Arial"/>
              <a:buNone/>
              <a:defRPr/>
            </a:pPr>
            <a:r>
              <a:rPr lang="en-US" dirty="0" smtClean="0"/>
              <a:t>	(shared by all, source of endless oral quotations, basis of shared interpretation/dialogue, crucial central role of poetry, importance of historical/moral/political interpretation)</a:t>
            </a:r>
          </a:p>
          <a:p>
            <a:pPr fontAlgn="auto">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Chapter 1: </a:t>
            </a:r>
            <a:r>
              <a:rPr lang="en-US" i="1" smtClean="0"/>
              <a:t>The Classic of Poetry</a:t>
            </a:r>
            <a:endParaRPr lang="en-US" smtClean="0"/>
          </a:p>
        </p:txBody>
      </p:sp>
      <p:sp>
        <p:nvSpPr>
          <p:cNvPr id="26626" name="Content Placeholder 2"/>
          <p:cNvSpPr>
            <a:spLocks noGrp="1"/>
          </p:cNvSpPr>
          <p:nvPr>
            <p:ph idx="1"/>
          </p:nvPr>
        </p:nvSpPr>
        <p:spPr/>
        <p:txBody>
          <a:bodyPr/>
          <a:lstStyle/>
          <a:p>
            <a:pPr>
              <a:buFontTx/>
              <a:buChar char="-"/>
            </a:pPr>
            <a:r>
              <a:rPr lang="en-US" smtClean="0"/>
              <a:t>Structure of the Text</a:t>
            </a:r>
          </a:p>
          <a:p>
            <a:pPr>
              <a:buFont typeface="Arial" charset="0"/>
              <a:buNone/>
            </a:pPr>
            <a:r>
              <a:rPr lang="en-US" smtClean="0"/>
              <a:t>	305 poems: a. Hymns (40)</a:t>
            </a:r>
          </a:p>
          <a:p>
            <a:pPr>
              <a:buFont typeface="Arial" charset="0"/>
              <a:buNone/>
            </a:pPr>
            <a:r>
              <a:rPr lang="en-US" smtClean="0"/>
              <a:t>						 b. Major Elegantiae (31)</a:t>
            </a:r>
          </a:p>
          <a:p>
            <a:pPr>
              <a:buFont typeface="Arial" charset="0"/>
              <a:buNone/>
            </a:pPr>
            <a:r>
              <a:rPr lang="en-US" smtClean="0"/>
              <a:t>						 c. Minor Elegantiae (74)</a:t>
            </a:r>
          </a:p>
          <a:p>
            <a:pPr>
              <a:buFont typeface="Arial" charset="0"/>
              <a:buNone/>
            </a:pPr>
            <a:r>
              <a:rPr lang="en-US" smtClean="0"/>
              <a:t>						 d. Airs of States (160)</a:t>
            </a:r>
          </a:p>
          <a:p>
            <a:pPr>
              <a:buFont typeface="Arial" charset="0"/>
              <a:buNone/>
            </a:pPr>
            <a:r>
              <a:rPr lang="en-US"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Chapter 1: </a:t>
            </a:r>
            <a:r>
              <a:rPr lang="en-US" i="1" smtClean="0"/>
              <a:t>The Classic of Poetry</a:t>
            </a:r>
            <a:endParaRPr lang="en-US" smtClean="0"/>
          </a:p>
        </p:txBody>
      </p:sp>
      <p:sp>
        <p:nvSpPr>
          <p:cNvPr id="27650" name="Content Placeholder 2"/>
          <p:cNvSpPr>
            <a:spLocks noGrp="1"/>
          </p:cNvSpPr>
          <p:nvPr>
            <p:ph idx="1"/>
          </p:nvPr>
        </p:nvSpPr>
        <p:spPr/>
        <p:txBody>
          <a:bodyPr/>
          <a:lstStyle/>
          <a:p>
            <a:pPr>
              <a:buFont typeface="Arial" charset="0"/>
              <a:buNone/>
            </a:pPr>
            <a:r>
              <a:rPr lang="en-US" smtClean="0"/>
              <a:t>Political/Ritual Function of the Text (I)</a:t>
            </a:r>
          </a:p>
          <a:p>
            <a:pPr>
              <a:buFont typeface="Arial" charset="0"/>
              <a:buNone/>
            </a:pPr>
            <a:r>
              <a:rPr lang="en-US" smtClean="0"/>
              <a:t>	- High (“Thorny Caltrop”) and Low (“The Osprey”)</a:t>
            </a:r>
          </a:p>
          <a:p>
            <a:pPr>
              <a:buFont typeface="Arial" charset="0"/>
              <a:buNone/>
            </a:pPr>
            <a:r>
              <a:rPr lang="en-US" smtClean="0"/>
              <a:t>	- ritual of the Zhou court/gathering all the folk-songs within the territory ruled by the Zhou</a:t>
            </a:r>
          </a:p>
          <a:p>
            <a:pPr>
              <a:buFont typeface="Arial" charset="0"/>
              <a:buNone/>
            </a:pPr>
            <a:r>
              <a:rPr lang="en-US" smtClean="0"/>
              <a:t>			- ritual in the patterning of sound</a:t>
            </a:r>
          </a:p>
          <a:p>
            <a:pPr>
              <a:buFont typeface="Arial" charset="0"/>
              <a:buNone/>
            </a:pPr>
            <a:r>
              <a:rPr lang="en-US" smtClean="0"/>
              <a:t>			- creates sociability and harmony between people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Chapter 1: </a:t>
            </a:r>
            <a:r>
              <a:rPr lang="en-US" i="1" smtClean="0"/>
              <a:t>The Classic of Poetry</a:t>
            </a:r>
            <a:endParaRPr lang="en-US" smtClean="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Tx/>
              <a:buChar char="-"/>
              <a:defRPr/>
            </a:pPr>
            <a:r>
              <a:rPr lang="en-US" dirty="0" smtClean="0"/>
              <a:t>Political/Ritual Function of the Text (II) </a:t>
            </a:r>
          </a:p>
          <a:p>
            <a:pPr fontAlgn="auto">
              <a:spcAft>
                <a:spcPts val="0"/>
              </a:spcAft>
              <a:buFont typeface="Arial"/>
              <a:buNone/>
              <a:defRPr/>
            </a:pPr>
            <a:endParaRPr lang="en-US" dirty="0" smtClean="0"/>
          </a:p>
          <a:p>
            <a:pPr fontAlgn="auto">
              <a:spcAft>
                <a:spcPts val="0"/>
              </a:spcAft>
              <a:buFont typeface="Arial"/>
              <a:buNone/>
              <a:defRPr/>
            </a:pPr>
            <a:r>
              <a:rPr lang="en-US" dirty="0" smtClean="0"/>
              <a:t>	“</a:t>
            </a:r>
            <a:r>
              <a:rPr lang="en-US" dirty="0"/>
              <a:t>By the poems you can stir people and you can observe things through them; you can express your resentment in them and you can show sociable feelings.  Close to home you can use them to serve your father, and on a larger scale you can use them to serve your ruler.  Moreover, you can learn to recognize many names of birds, beasts, plants, and trees.”</a:t>
            </a:r>
            <a:r>
              <a:rPr lang="en-US" dirty="0" smtClean="0"/>
              <a:t>  (Confucius, </a:t>
            </a:r>
            <a:r>
              <a:rPr lang="en-US" i="1" dirty="0" smtClean="0"/>
              <a:t>Analects</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Chapter 2: </a:t>
            </a:r>
            <a:r>
              <a:rPr lang="en-US" i="1" smtClean="0"/>
              <a:t>Zhuangzi</a:t>
            </a:r>
            <a:endParaRPr 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Tx/>
              <a:buChar char="-"/>
              <a:defRPr/>
            </a:pPr>
            <a:r>
              <a:rPr lang="en-US" dirty="0" smtClean="0"/>
              <a:t>4</a:t>
            </a:r>
            <a:r>
              <a:rPr lang="en-US" baseline="30000" dirty="0" smtClean="0"/>
              <a:t>th</a:t>
            </a:r>
            <a:r>
              <a:rPr lang="en-US" dirty="0" smtClean="0"/>
              <a:t> Century BCE</a:t>
            </a:r>
          </a:p>
          <a:p>
            <a:pPr fontAlgn="auto">
              <a:spcAft>
                <a:spcPts val="0"/>
              </a:spcAft>
              <a:buFontTx/>
              <a:buChar char="-"/>
              <a:defRPr/>
            </a:pPr>
            <a:r>
              <a:rPr lang="en-US" dirty="0" smtClean="0"/>
              <a:t>Southern State of Chu</a:t>
            </a:r>
          </a:p>
          <a:p>
            <a:pPr fontAlgn="auto">
              <a:spcAft>
                <a:spcPts val="0"/>
              </a:spcAft>
              <a:buFontTx/>
              <a:buChar char="-"/>
              <a:defRPr/>
            </a:pPr>
            <a:r>
              <a:rPr lang="en-US" dirty="0" smtClean="0"/>
              <a:t>Three Sections:</a:t>
            </a:r>
          </a:p>
          <a:p>
            <a:pPr lvl="1" fontAlgn="auto">
              <a:spcAft>
                <a:spcPts val="0"/>
              </a:spcAft>
              <a:buFontTx/>
              <a:buChar char="-"/>
              <a:defRPr/>
            </a:pPr>
            <a:r>
              <a:rPr lang="en-US" dirty="0" smtClean="0"/>
              <a:t>A. 7 Inner Chapters</a:t>
            </a:r>
          </a:p>
          <a:p>
            <a:pPr lvl="1" fontAlgn="auto">
              <a:spcAft>
                <a:spcPts val="0"/>
              </a:spcAft>
              <a:buFontTx/>
              <a:buChar char="-"/>
              <a:defRPr/>
            </a:pPr>
            <a:r>
              <a:rPr lang="en-US" dirty="0" smtClean="0"/>
              <a:t>B. 15 Outer Chapters</a:t>
            </a:r>
          </a:p>
          <a:p>
            <a:pPr lvl="1" fontAlgn="auto">
              <a:spcAft>
                <a:spcPts val="0"/>
              </a:spcAft>
              <a:buFontTx/>
              <a:buChar char="-"/>
              <a:defRPr/>
            </a:pPr>
            <a:r>
              <a:rPr lang="en-US" dirty="0" smtClean="0"/>
              <a:t>C. 11 Outer Chapters</a:t>
            </a:r>
          </a:p>
          <a:p>
            <a:pPr lvl="1" fontAlgn="auto">
              <a:spcAft>
                <a:spcPts val="0"/>
              </a:spcAft>
              <a:buFont typeface="Arial"/>
              <a:buNone/>
              <a:defRPr/>
            </a:pPr>
            <a:endParaRPr lang="en-US" dirty="0" smtClean="0"/>
          </a:p>
          <a:p>
            <a:pPr lvl="1" fontAlgn="auto">
              <a:spcAft>
                <a:spcPts val="0"/>
              </a:spcAft>
              <a:buFontTx/>
              <a:buChar char="-"/>
              <a:defRPr/>
            </a:pPr>
            <a:r>
              <a:rPr lang="en-US" dirty="0" smtClean="0"/>
              <a:t>Playful Language (use of fiction, humor, mimicry)</a:t>
            </a:r>
          </a:p>
          <a:p>
            <a:pPr lvl="1" fontAlgn="auto">
              <a:spcAft>
                <a:spcPts val="0"/>
              </a:spcAft>
              <a:buFontTx/>
              <a:buChar char="-"/>
              <a:defRPr/>
            </a:pPr>
            <a:r>
              <a:rPr lang="en-US" dirty="0" smtClean="0"/>
              <a:t>Relativism</a:t>
            </a:r>
          </a:p>
          <a:p>
            <a:pPr lvl="1" fontAlgn="auto">
              <a:spcAft>
                <a:spcPts val="0"/>
              </a:spcAft>
              <a:buFontTx/>
              <a:buChar char="-"/>
              <a:defRPr/>
            </a:pPr>
            <a:r>
              <a:rPr lang="en-US" dirty="0" smtClean="0"/>
              <a:t>Decidedly Anti-Political</a:t>
            </a:r>
          </a:p>
          <a:p>
            <a:pPr lvl="1" fontAlgn="auto">
              <a:spcAft>
                <a:spcPts val="0"/>
              </a:spcAft>
              <a:buFont typeface="Arial"/>
              <a:buNone/>
              <a:defRPr/>
            </a:pPr>
            <a:endParaRPr lang="en-US" dirty="0" smtClean="0"/>
          </a:p>
          <a:p>
            <a:pPr lvl="1" fontAlgn="auto">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Chapter 2: </a:t>
            </a:r>
            <a:r>
              <a:rPr lang="en-US" i="1" smtClean="0"/>
              <a:t>Zhuangzi</a:t>
            </a:r>
            <a:endParaRPr lang="en-US" smtClean="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Tx/>
              <a:buChar char="-"/>
              <a:defRPr/>
            </a:pPr>
            <a:r>
              <a:rPr lang="en-US" dirty="0" smtClean="0"/>
              <a:t>Anti-Political</a:t>
            </a:r>
          </a:p>
          <a:p>
            <a:pPr fontAlgn="auto">
              <a:spcAft>
                <a:spcPts val="0"/>
              </a:spcAft>
              <a:buFont typeface="Arial"/>
              <a:buNone/>
              <a:defRPr/>
            </a:pPr>
            <a:r>
              <a:rPr lang="en-US" dirty="0" smtClean="0"/>
              <a:t>	- contrast with </a:t>
            </a:r>
            <a:r>
              <a:rPr lang="en-US" dirty="0" err="1" smtClean="0"/>
              <a:t>Laozi’s</a:t>
            </a:r>
            <a:r>
              <a:rPr lang="en-US" dirty="0" smtClean="0"/>
              <a:t> </a:t>
            </a:r>
            <a:r>
              <a:rPr lang="en-US" i="1" dirty="0" err="1" smtClean="0"/>
              <a:t>Daodejing</a:t>
            </a:r>
            <a:endParaRPr lang="en-US" dirty="0" smtClean="0"/>
          </a:p>
          <a:p>
            <a:pPr fontAlgn="auto">
              <a:spcAft>
                <a:spcPts val="0"/>
              </a:spcAft>
              <a:buFont typeface="Arial"/>
              <a:buNone/>
              <a:defRPr/>
            </a:pPr>
            <a:r>
              <a:rPr lang="en-US" dirty="0" smtClean="0"/>
              <a:t>	- contrast with Confucian emphasis on political duty</a:t>
            </a:r>
          </a:p>
          <a:p>
            <a:pPr fontAlgn="auto">
              <a:spcAft>
                <a:spcPts val="0"/>
              </a:spcAft>
              <a:buFont typeface="Arial"/>
              <a:buNone/>
              <a:defRPr/>
            </a:pPr>
            <a:r>
              <a:rPr lang="en-US" dirty="0" smtClean="0"/>
              <a:t>			- alternative to literature as political tool</a:t>
            </a:r>
          </a:p>
          <a:p>
            <a:pPr fontAlgn="auto">
              <a:spcAft>
                <a:spcPts val="0"/>
              </a:spcAft>
              <a:buFont typeface="Arial"/>
              <a:buNone/>
              <a:defRPr/>
            </a:pPr>
            <a:r>
              <a:rPr lang="en-US" dirty="0" smtClean="0"/>
              <a:t>			- literature as self-cultivation</a:t>
            </a:r>
          </a:p>
          <a:p>
            <a:pPr fontAlgn="auto">
              <a:spcAft>
                <a:spcPts val="0"/>
              </a:spcAft>
              <a:buFont typeface="Arial"/>
              <a:buNone/>
              <a:defRPr/>
            </a:pPr>
            <a:r>
              <a:rPr lang="en-US" dirty="0" smtClean="0"/>
              <a:t>			- literary influence (Seven Sages of the Bamboo Grove (</a:t>
            </a:r>
            <a:r>
              <a:rPr lang="en-US" dirty="0" err="1" smtClean="0"/>
              <a:t>Ruan</a:t>
            </a:r>
            <a:r>
              <a:rPr lang="en-US" dirty="0" smtClean="0"/>
              <a:t> </a:t>
            </a:r>
            <a:r>
              <a:rPr lang="en-US" dirty="0" err="1" smtClean="0"/>
              <a:t>Ji</a:t>
            </a:r>
            <a:r>
              <a:rPr lang="en-US" dirty="0" smtClean="0"/>
              <a:t> (210-263), Tao </a:t>
            </a:r>
            <a:r>
              <a:rPr lang="en-US" dirty="0" err="1" smtClean="0"/>
              <a:t>Yuanming</a:t>
            </a:r>
            <a:r>
              <a:rPr lang="en-US" dirty="0" smtClean="0"/>
              <a:t> (365-427), Jin </a:t>
            </a:r>
            <a:r>
              <a:rPr lang="en-US" dirty="0" err="1" smtClean="0"/>
              <a:t>Shengtan</a:t>
            </a:r>
            <a:r>
              <a:rPr lang="en-US" dirty="0" smtClean="0"/>
              <a:t> (1610-1661), etc. etc.)</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Chapter 2: </a:t>
            </a:r>
            <a:r>
              <a:rPr lang="en-US" i="1" smtClean="0"/>
              <a:t>Zhuangzi</a:t>
            </a:r>
            <a:endParaRPr lang="en-US" smtClean="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Tx/>
              <a:buChar char="-"/>
              <a:defRPr/>
            </a:pPr>
            <a:r>
              <a:rPr lang="en-US" dirty="0" smtClean="0"/>
              <a:t>Importance of Rhetoric and Language</a:t>
            </a:r>
          </a:p>
          <a:p>
            <a:pPr fontAlgn="auto">
              <a:spcAft>
                <a:spcPts val="0"/>
              </a:spcAft>
              <a:buFont typeface="Arial"/>
              <a:buNone/>
              <a:defRPr/>
            </a:pPr>
            <a:endParaRPr lang="en-US" dirty="0" smtClean="0"/>
          </a:p>
          <a:p>
            <a:pPr fontAlgn="auto">
              <a:spcAft>
                <a:spcPts val="0"/>
              </a:spcAft>
              <a:buFont typeface="Arial"/>
              <a:buNone/>
              <a:defRPr/>
            </a:pPr>
            <a:r>
              <a:rPr lang="en-US" dirty="0" err="1" smtClean="0"/>
              <a:t>Zi</a:t>
            </a:r>
            <a:r>
              <a:rPr lang="en-US" dirty="0" smtClean="0"/>
              <a:t> </a:t>
            </a:r>
            <a:r>
              <a:rPr lang="en-US" dirty="0"/>
              <a:t>Lu said, "The ruler of Wei has been waiting for you, in order with you to administer the government. What will you consider the first thing to be done?" The Master replied, "What is necessary is to rectify names."</a:t>
            </a:r>
            <a:r>
              <a:rPr lang="en-US" dirty="0" smtClean="0"/>
              <a:t> (Confucius, </a:t>
            </a:r>
            <a:r>
              <a:rPr lang="en-US" i="1" dirty="0" smtClean="0"/>
              <a:t>Analects</a:t>
            </a:r>
            <a:r>
              <a:rPr lang="en-US" dirty="0" smtClean="0"/>
              <a:t>) </a:t>
            </a:r>
          </a:p>
          <a:p>
            <a:pPr fontAlgn="auto">
              <a:spcAft>
                <a:spcPts val="0"/>
              </a:spcAft>
              <a:buFont typeface="Arial"/>
              <a:buNone/>
              <a:defRPr/>
            </a:pPr>
            <a:r>
              <a:rPr lang="en-US" dirty="0" smtClean="0"/>
              <a:t>“Good government consists in the ruler being a ruler, the minister being a minister, the father being a father, and the son being a son.” (Confucius, </a:t>
            </a:r>
            <a:r>
              <a:rPr lang="en-US" i="1" dirty="0" smtClean="0"/>
              <a:t>Analects</a:t>
            </a:r>
            <a:r>
              <a:rPr lang="en-US" dirty="0" smtClean="0"/>
              <a:t>)</a:t>
            </a:r>
          </a:p>
          <a:p>
            <a:pPr fontAlgn="auto">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China as  Civilization of Text</a:t>
            </a:r>
            <a:br>
              <a:rPr lang="en-US" dirty="0" smtClean="0"/>
            </a:b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Tx/>
              <a:buChar char="-"/>
              <a:defRPr/>
            </a:pPr>
            <a:r>
              <a:rPr lang="en-US" dirty="0" smtClean="0"/>
              <a:t>Graphic Nature of Chinese Writing</a:t>
            </a:r>
          </a:p>
          <a:p>
            <a:pPr fontAlgn="auto">
              <a:spcAft>
                <a:spcPts val="0"/>
              </a:spcAft>
              <a:buFontTx/>
              <a:buChar char="-"/>
              <a:defRPr/>
            </a:pPr>
            <a:r>
              <a:rPr lang="en-US" dirty="0" smtClean="0"/>
              <a:t>Traditional Reverence for Literacy</a:t>
            </a:r>
          </a:p>
          <a:p>
            <a:pPr fontAlgn="auto">
              <a:spcAft>
                <a:spcPts val="0"/>
              </a:spcAft>
              <a:buFont typeface="Arial"/>
              <a:buNone/>
              <a:defRPr/>
            </a:pPr>
            <a:r>
              <a:rPr lang="en-US" dirty="0" smtClean="0"/>
              <a:t>	-  25% Literacy (1900 Male)</a:t>
            </a:r>
          </a:p>
          <a:p>
            <a:pPr fontAlgn="auto">
              <a:spcAft>
                <a:spcPts val="0"/>
              </a:spcAft>
              <a:buFont typeface="Arial"/>
              <a:buNone/>
              <a:defRPr/>
            </a:pPr>
            <a:r>
              <a:rPr lang="en-US" dirty="0" smtClean="0"/>
              <a:t>	-  Imperial Examination System</a:t>
            </a:r>
          </a:p>
          <a:p>
            <a:pPr fontAlgn="auto">
              <a:spcAft>
                <a:spcPts val="0"/>
              </a:spcAft>
              <a:buFont typeface="Arial"/>
              <a:buNone/>
              <a:defRPr/>
            </a:pPr>
            <a:r>
              <a:rPr lang="en-US" dirty="0" smtClean="0"/>
              <a:t>-  “Civilization” = </a:t>
            </a:r>
            <a:r>
              <a:rPr lang="zh-TW" altLang="en-US" dirty="0" smtClean="0"/>
              <a:t>文化</a:t>
            </a:r>
            <a:r>
              <a:rPr lang="en-US" altLang="zh-TW" dirty="0" smtClean="0"/>
              <a:t> </a:t>
            </a:r>
            <a:r>
              <a:rPr lang="zh-TW" altLang="en-US" dirty="0" smtClean="0"/>
              <a:t>（</a:t>
            </a:r>
            <a:r>
              <a:rPr lang="en-US" altLang="zh-TW" dirty="0" smtClean="0"/>
              <a:t>transforming power of text)</a:t>
            </a:r>
            <a:endParaRPr lang="en-US" dirty="0" smtClean="0"/>
          </a:p>
          <a:p>
            <a:pPr fontAlgn="auto">
              <a:spcAft>
                <a:spcPts val="0"/>
              </a:spcAft>
              <a:buFontTx/>
              <a:buChar char="-"/>
              <a:defRPr/>
            </a:pPr>
            <a:r>
              <a:rPr lang="en-US" dirty="0" smtClean="0"/>
              <a:t>“Literature” = </a:t>
            </a:r>
            <a:r>
              <a:rPr lang="zh-TW" altLang="en-US" dirty="0" smtClean="0"/>
              <a:t>文學</a:t>
            </a:r>
            <a:r>
              <a:rPr lang="en-US" altLang="zh-TW" dirty="0" smtClean="0"/>
              <a:t>     (study of text)</a:t>
            </a:r>
          </a:p>
          <a:p>
            <a:pPr fontAlgn="auto">
              <a:spcAft>
                <a:spcPts val="0"/>
              </a:spcAft>
              <a:buFont typeface="Arial"/>
              <a:buNone/>
              <a:defRPr/>
            </a:pPr>
            <a:r>
              <a:rPr lang="en-US" dirty="0" smtClean="0"/>
              <a:t> </a:t>
            </a:r>
          </a:p>
          <a:p>
            <a:pPr fontAlgn="auto">
              <a:spcAft>
                <a:spcPts val="0"/>
              </a:spcAft>
              <a:buFont typeface="Arial"/>
              <a:buNone/>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Chapter 2: </a:t>
            </a:r>
            <a:r>
              <a:rPr lang="en-US" i="1" smtClean="0"/>
              <a:t>Zhuangzi (and Laozi)</a:t>
            </a:r>
            <a:endParaRPr lang="en-US" smtClean="0"/>
          </a:p>
        </p:txBody>
      </p:sp>
      <p:sp>
        <p:nvSpPr>
          <p:cNvPr id="32770" name="Content Placeholder 2"/>
          <p:cNvSpPr>
            <a:spLocks noGrp="1"/>
          </p:cNvSpPr>
          <p:nvPr>
            <p:ph idx="1"/>
          </p:nvPr>
        </p:nvSpPr>
        <p:spPr/>
        <p:txBody>
          <a:bodyPr/>
          <a:lstStyle/>
          <a:p>
            <a:pPr>
              <a:buFont typeface="Arial" charset="0"/>
              <a:buNone/>
            </a:pPr>
            <a:r>
              <a:rPr lang="en-US" smtClean="0"/>
              <a:t>- The Importance of Language (or not)</a:t>
            </a:r>
          </a:p>
          <a:p>
            <a:pPr lvl="1">
              <a:buFont typeface="Arial" charset="0"/>
              <a:buNone/>
            </a:pPr>
            <a:r>
              <a:rPr lang="en-US" smtClean="0"/>
              <a:t>“The Tao that can be said (</a:t>
            </a:r>
            <a:r>
              <a:rPr lang="en-US" i="1" smtClean="0"/>
              <a:t>tao</a:t>
            </a:r>
            <a:r>
              <a:rPr lang="en-US" smtClean="0"/>
              <a:t>) is not the eternal Tao; the name that can be named is not the eternal name” (</a:t>
            </a:r>
            <a:r>
              <a:rPr lang="en-US" i="1" smtClean="0"/>
              <a:t>Laozi</a:t>
            </a:r>
            <a:r>
              <a:rPr lang="en-US"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Chapter 2: </a:t>
            </a:r>
            <a:r>
              <a:rPr lang="en-US" i="1" smtClean="0"/>
              <a:t>Zhuangzi</a:t>
            </a:r>
            <a:endParaRPr lang="en-US" smtClean="0"/>
          </a:p>
        </p:txBody>
      </p:sp>
      <p:sp>
        <p:nvSpPr>
          <p:cNvPr id="3" name="Content Placeholder 2"/>
          <p:cNvSpPr>
            <a:spLocks noGrp="1"/>
          </p:cNvSpPr>
          <p:nvPr>
            <p:ph idx="1"/>
          </p:nvPr>
        </p:nvSpPr>
        <p:spPr/>
        <p:txBody>
          <a:bodyPr rtlCol="0">
            <a:normAutofit lnSpcReduction="10000"/>
          </a:bodyPr>
          <a:lstStyle/>
          <a:p>
            <a:pPr fontAlgn="auto">
              <a:spcAft>
                <a:spcPts val="0"/>
              </a:spcAft>
              <a:buFontTx/>
              <a:buChar char="-"/>
              <a:defRPr/>
            </a:pPr>
            <a:r>
              <a:rPr lang="en-US" dirty="0" smtClean="0"/>
              <a:t>Importance of Language (or not)</a:t>
            </a:r>
          </a:p>
          <a:p>
            <a:pPr fontAlgn="auto">
              <a:spcAft>
                <a:spcPts val="0"/>
              </a:spcAft>
              <a:buFont typeface="Arial"/>
              <a:buNone/>
              <a:defRPr/>
            </a:pPr>
            <a:r>
              <a:rPr lang="en-US" dirty="0" smtClean="0"/>
              <a:t>“Nets </a:t>
            </a:r>
            <a:r>
              <a:rPr lang="en-US" dirty="0"/>
              <a:t>are for catching fish; after one gets the fish, one forgets the net. Traps are for catching rabbits; after one gets the rabbit, one forgets the trap. Words are for getting meaning; after one gets the meaning, one forgets the words. Where can I find people who have forgotten words, and have a word with them</a:t>
            </a:r>
            <a:r>
              <a:rPr lang="en-US" dirty="0" smtClean="0"/>
              <a:t>?” (</a:t>
            </a:r>
            <a:r>
              <a:rPr lang="en-US" i="1" dirty="0" err="1" smtClean="0"/>
              <a:t>Zhuangzi</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Chapter 2: </a:t>
            </a:r>
            <a:r>
              <a:rPr lang="en-US" i="1" smtClean="0"/>
              <a:t>Zhuangzi</a:t>
            </a:r>
            <a:endParaRPr lang="en-US" smtClean="0"/>
          </a:p>
        </p:txBody>
      </p:sp>
      <p:sp>
        <p:nvSpPr>
          <p:cNvPr id="34818" name="Content Placeholder 2"/>
          <p:cNvSpPr>
            <a:spLocks noGrp="1"/>
          </p:cNvSpPr>
          <p:nvPr>
            <p:ph idx="1"/>
          </p:nvPr>
        </p:nvSpPr>
        <p:spPr/>
        <p:txBody>
          <a:bodyPr/>
          <a:lstStyle/>
          <a:p>
            <a:pPr>
              <a:buFontTx/>
              <a:buChar char="-"/>
            </a:pPr>
            <a:r>
              <a:rPr lang="en-US" smtClean="0"/>
              <a:t>The Importance of Language:</a:t>
            </a:r>
          </a:p>
          <a:p>
            <a:pPr>
              <a:buFont typeface="Arial" charset="0"/>
              <a:buNone/>
            </a:pPr>
            <a:r>
              <a:rPr lang="en-US" smtClean="0"/>
              <a:t>	- (in beautifully crafted language”</a:t>
            </a:r>
          </a:p>
          <a:p>
            <a:pPr>
              <a:buFontTx/>
              <a:buChar char="-"/>
            </a:pPr>
            <a:r>
              <a:rPr lang="en-US" smtClean="0"/>
              <a:t>The Rejection of Political Service to Cultivate Self:</a:t>
            </a:r>
          </a:p>
          <a:p>
            <a:pPr lvl="1">
              <a:buFont typeface="Arial" charset="0"/>
              <a:buNone/>
            </a:pPr>
            <a:r>
              <a:rPr lang="en-US" smtClean="0"/>
              <a:t>- (the self is an illusion, so is politics, and the rejection of politics is still politics)</a:t>
            </a:r>
          </a:p>
          <a:p>
            <a:pPr lvl="1">
              <a:buFont typeface="Arial" charset="0"/>
              <a:buNone/>
            </a:pP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Chapter 3: </a:t>
            </a:r>
            <a:r>
              <a:rPr lang="en-US" i="1" smtClean="0"/>
              <a:t>Mulan</a:t>
            </a:r>
            <a:endParaRPr lang="en-US" smtClean="0"/>
          </a:p>
        </p:txBody>
      </p:sp>
      <p:sp>
        <p:nvSpPr>
          <p:cNvPr id="35842" name="Content Placeholder 2"/>
          <p:cNvSpPr>
            <a:spLocks noGrp="1"/>
          </p:cNvSpPr>
          <p:nvPr>
            <p:ph idx="1"/>
          </p:nvPr>
        </p:nvSpPr>
        <p:spPr/>
        <p:txBody>
          <a:bodyPr/>
          <a:lstStyle/>
          <a:p>
            <a:pPr>
              <a:buFontTx/>
              <a:buChar char="-"/>
            </a:pPr>
            <a:r>
              <a:rPr lang="en-US" smtClean="0"/>
              <a:t>Exceptional Text with Great Resonance</a:t>
            </a:r>
          </a:p>
          <a:p>
            <a:pPr>
              <a:buFont typeface="Arial" charset="0"/>
              <a:buNone/>
            </a:pPr>
            <a:r>
              <a:rPr lang="en-US" smtClean="0"/>
              <a:t>	- Woman Warrior Trope (Fictional: Pu Songling (1640-1715); Historical, Qiu Jin (1875-1907)</a:t>
            </a:r>
          </a:p>
          <a:p>
            <a:pPr>
              <a:buFont typeface="Arial" charset="0"/>
              <a:buNone/>
            </a:pPr>
            <a:r>
              <a:rPr lang="en-US" smtClean="0"/>
              <a:t>	- Versions of Mulan Tale (ballads, 16</a:t>
            </a:r>
            <a:r>
              <a:rPr lang="en-US" baseline="30000" smtClean="0"/>
              <a:t>th</a:t>
            </a:r>
            <a:r>
              <a:rPr lang="en-US" smtClean="0"/>
              <a:t> century opera, Maxine Hong Kingston, Disney, and Wilt Idema)</a:t>
            </a:r>
          </a:p>
          <a:p>
            <a:pPr>
              <a:buFont typeface="Arial" charset="0"/>
              <a:buNone/>
            </a:pPr>
            <a:r>
              <a:rPr lang="en-US" smtClean="0"/>
              <a:t>- Interpellation: identities are called into being (male/female, speaker/listener, writer/reader)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Chapter 3: </a:t>
            </a:r>
            <a:r>
              <a:rPr lang="en-US" i="1" smtClean="0"/>
              <a:t>Mulan</a:t>
            </a:r>
            <a:endParaRPr 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Tx/>
              <a:buChar char="-"/>
              <a:defRPr/>
            </a:pPr>
            <a:r>
              <a:rPr lang="en-US" dirty="0" err="1" smtClean="0"/>
              <a:t>Yuefu</a:t>
            </a:r>
            <a:r>
              <a:rPr lang="en-US" dirty="0" smtClean="0"/>
              <a:t> Poetry</a:t>
            </a:r>
          </a:p>
          <a:p>
            <a:pPr lvl="1" fontAlgn="auto">
              <a:spcAft>
                <a:spcPts val="0"/>
              </a:spcAft>
              <a:buFontTx/>
              <a:buChar char="-"/>
              <a:defRPr/>
            </a:pPr>
            <a:r>
              <a:rPr lang="en-US" dirty="0" smtClean="0"/>
              <a:t>120 BCE, Government Bureau “Music Office”</a:t>
            </a:r>
          </a:p>
          <a:p>
            <a:pPr lvl="1" fontAlgn="auto">
              <a:spcAft>
                <a:spcPts val="0"/>
              </a:spcAft>
              <a:buFont typeface="Arial"/>
              <a:buNone/>
              <a:defRPr/>
            </a:pPr>
            <a:r>
              <a:rPr lang="en-US" dirty="0" smtClean="0"/>
              <a:t>	- gathering folk songs</a:t>
            </a:r>
          </a:p>
          <a:p>
            <a:pPr lvl="1" fontAlgn="auto">
              <a:spcAft>
                <a:spcPts val="0"/>
              </a:spcAft>
              <a:buFontTx/>
              <a:buChar char="-"/>
              <a:defRPr/>
            </a:pPr>
            <a:r>
              <a:rPr lang="en-US" dirty="0" smtClean="0"/>
              <a:t>Originally oral and popular, leads soon to elite imitation</a:t>
            </a:r>
          </a:p>
          <a:p>
            <a:pPr lvl="1" fontAlgn="auto">
              <a:spcAft>
                <a:spcPts val="0"/>
              </a:spcAft>
              <a:buFont typeface="Arial"/>
              <a:buNone/>
              <a:defRPr/>
            </a:pPr>
            <a:r>
              <a:rPr lang="en-US" dirty="0" smtClean="0"/>
              <a:t>	- editing practices, collecting practices, imitation practices</a:t>
            </a:r>
          </a:p>
          <a:p>
            <a:pPr lvl="1" fontAlgn="auto">
              <a:spcAft>
                <a:spcPts val="0"/>
              </a:spcAft>
              <a:buFontTx/>
              <a:buChar char="-"/>
              <a:defRPr/>
            </a:pPr>
            <a:r>
              <a:rPr lang="en-US" dirty="0" smtClean="0"/>
              <a:t>Southern </a:t>
            </a:r>
            <a:r>
              <a:rPr lang="en-US" dirty="0" err="1" smtClean="0"/>
              <a:t>Yuefu</a:t>
            </a:r>
            <a:r>
              <a:rPr lang="en-US" dirty="0" smtClean="0"/>
              <a:t> (3</a:t>
            </a:r>
            <a:r>
              <a:rPr lang="en-US" baseline="30000" dirty="0" smtClean="0"/>
              <a:t>rd</a:t>
            </a:r>
            <a:r>
              <a:rPr lang="en-US" dirty="0" smtClean="0"/>
              <a:t>-6</a:t>
            </a:r>
            <a:r>
              <a:rPr lang="en-US" baseline="30000" dirty="0" smtClean="0"/>
              <a:t>th</a:t>
            </a:r>
            <a:r>
              <a:rPr lang="en-US" dirty="0" smtClean="0"/>
              <a:t> centuries)</a:t>
            </a:r>
          </a:p>
          <a:p>
            <a:pPr lvl="1" fontAlgn="auto">
              <a:spcAft>
                <a:spcPts val="0"/>
              </a:spcAft>
              <a:buFont typeface="Arial"/>
              <a:buNone/>
              <a:defRPr/>
            </a:pPr>
            <a:r>
              <a:rPr lang="en-US" dirty="0" smtClean="0"/>
              <a:t>	- sung by women, lots of puns, romantic, at court</a:t>
            </a:r>
          </a:p>
          <a:p>
            <a:pPr lvl="1" fontAlgn="auto">
              <a:spcAft>
                <a:spcPts val="0"/>
              </a:spcAft>
              <a:buFontTx/>
              <a:buChar char="-"/>
              <a:defRPr/>
            </a:pPr>
            <a:r>
              <a:rPr lang="en-US" dirty="0" smtClean="0"/>
              <a:t>Northern </a:t>
            </a:r>
            <a:r>
              <a:rPr lang="en-US" dirty="0" err="1" smtClean="0"/>
              <a:t>Yuefu</a:t>
            </a:r>
            <a:r>
              <a:rPr lang="en-US" dirty="0" smtClean="0"/>
              <a:t> (3</a:t>
            </a:r>
            <a:r>
              <a:rPr lang="en-US" baseline="30000" dirty="0" smtClean="0"/>
              <a:t>rd</a:t>
            </a:r>
            <a:r>
              <a:rPr lang="en-US" dirty="0" smtClean="0"/>
              <a:t>-6</a:t>
            </a:r>
            <a:r>
              <a:rPr lang="en-US" baseline="30000" dirty="0" smtClean="0"/>
              <a:t>th</a:t>
            </a:r>
            <a:r>
              <a:rPr lang="en-US" dirty="0" smtClean="0"/>
              <a:t> centuries)</a:t>
            </a:r>
          </a:p>
          <a:p>
            <a:pPr lvl="1" fontAlgn="auto">
              <a:spcAft>
                <a:spcPts val="0"/>
              </a:spcAft>
              <a:buFont typeface="Arial"/>
              <a:buNone/>
              <a:defRPr/>
            </a:pPr>
            <a:r>
              <a:rPr lang="en-US" dirty="0" smtClean="0"/>
              <a:t>	- stylized masculinity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Chapter 3: </a:t>
            </a:r>
            <a:r>
              <a:rPr lang="en-US" i="1" smtClean="0"/>
              <a:t>Mulan</a:t>
            </a:r>
            <a:endParaRPr lang="en-US" smtClean="0"/>
          </a:p>
        </p:txBody>
      </p:sp>
      <p:sp>
        <p:nvSpPr>
          <p:cNvPr id="37890" name="Content Placeholder 2"/>
          <p:cNvSpPr>
            <a:spLocks noGrp="1"/>
          </p:cNvSpPr>
          <p:nvPr>
            <p:ph idx="1"/>
          </p:nvPr>
        </p:nvSpPr>
        <p:spPr/>
        <p:txBody>
          <a:bodyPr/>
          <a:lstStyle/>
          <a:p>
            <a:pPr>
              <a:buFontTx/>
              <a:buChar char="-"/>
            </a:pPr>
            <a:r>
              <a:rPr lang="en-US" smtClean="0"/>
              <a:t>Popular 4</a:t>
            </a:r>
            <a:r>
              <a:rPr lang="en-US" baseline="30000" smtClean="0"/>
              <a:t>th</a:t>
            </a:r>
            <a:r>
              <a:rPr lang="en-US" smtClean="0"/>
              <a:t>-6</a:t>
            </a:r>
            <a:r>
              <a:rPr lang="en-US" baseline="30000" smtClean="0"/>
              <a:t>th</a:t>
            </a:r>
            <a:r>
              <a:rPr lang="en-US" smtClean="0"/>
              <a:t> century text, “Foreign” (northern)</a:t>
            </a:r>
          </a:p>
          <a:p>
            <a:pPr>
              <a:buFont typeface="Arial" charset="0"/>
              <a:buNone/>
            </a:pPr>
            <a:r>
              <a:rPr lang="en-US" smtClean="0"/>
              <a:t>	1. use of abundant onomatopoeia</a:t>
            </a:r>
          </a:p>
          <a:p>
            <a:pPr>
              <a:buFont typeface="Arial" charset="0"/>
              <a:buNone/>
            </a:pPr>
            <a:r>
              <a:rPr lang="en-US" smtClean="0"/>
              <a:t>	2. repetition of phrases</a:t>
            </a:r>
          </a:p>
          <a:p>
            <a:pPr>
              <a:buFont typeface="Arial" charset="0"/>
              <a:buNone/>
            </a:pPr>
            <a:r>
              <a:rPr lang="en-US" smtClean="0"/>
              <a:t>	3. lively direct speech</a:t>
            </a:r>
          </a:p>
          <a:p>
            <a:pPr>
              <a:buFont typeface="Arial" charset="0"/>
              <a:buNone/>
            </a:pPr>
            <a:r>
              <a:rPr lang="en-US" smtClean="0"/>
              <a:t>	4. use of vulgar slang</a:t>
            </a:r>
          </a:p>
          <a:p>
            <a:pPr>
              <a:buFont typeface="Arial" charset="0"/>
              <a:buNone/>
            </a:pPr>
            <a:r>
              <a:rPr lang="en-US" smtClean="0"/>
              <a:t>	5. shared oral repertoire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Chapter 3: Mulan</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Tx/>
              <a:buChar char="-"/>
              <a:defRPr/>
            </a:pPr>
            <a:r>
              <a:rPr lang="en-US" b="1" dirty="0" smtClean="0"/>
              <a:t>Shared Oral Repertoire:</a:t>
            </a:r>
          </a:p>
          <a:p>
            <a:pPr fontAlgn="auto">
              <a:spcAft>
                <a:spcPts val="0"/>
              </a:spcAft>
              <a:buFont typeface="Arial"/>
              <a:buNone/>
              <a:defRPr/>
            </a:pPr>
            <a:r>
              <a:rPr lang="en-US" dirty="0" smtClean="0"/>
              <a:t>	</a:t>
            </a:r>
          </a:p>
          <a:p>
            <a:pPr fontAlgn="auto">
              <a:spcAft>
                <a:spcPts val="0"/>
              </a:spcAft>
              <a:buFont typeface="Arial"/>
              <a:buNone/>
              <a:defRPr/>
            </a:pPr>
            <a:r>
              <a:rPr lang="en-US" dirty="0"/>
              <a:t>	</a:t>
            </a:r>
            <a:r>
              <a:rPr lang="en-US" dirty="0" smtClean="0"/>
              <a:t>A </a:t>
            </a:r>
            <a:r>
              <a:rPr lang="en-US" dirty="0"/>
              <a:t>date tree grows before my gate,</a:t>
            </a:r>
            <a:endParaRPr lang="en-US" dirty="0" smtClean="0"/>
          </a:p>
          <a:p>
            <a:pPr fontAlgn="auto">
              <a:spcAft>
                <a:spcPts val="0"/>
              </a:spcAft>
              <a:buFont typeface="Arial"/>
              <a:buNone/>
              <a:defRPr/>
            </a:pPr>
            <a:r>
              <a:rPr lang="en-US" dirty="0"/>
              <a:t>	</a:t>
            </a:r>
            <a:r>
              <a:rPr lang="en-US" dirty="0" smtClean="0"/>
              <a:t>Year </a:t>
            </a:r>
            <a:r>
              <a:rPr lang="en-US" dirty="0"/>
              <a:t>after year it never gets </a:t>
            </a:r>
            <a:r>
              <a:rPr lang="en-US" dirty="0" smtClean="0"/>
              <a:t>old</a:t>
            </a:r>
          </a:p>
          <a:p>
            <a:pPr fontAlgn="auto">
              <a:spcAft>
                <a:spcPts val="0"/>
              </a:spcAft>
              <a:buFont typeface="Arial"/>
              <a:buNone/>
              <a:defRPr/>
            </a:pPr>
            <a:r>
              <a:rPr lang="en-US" dirty="0" smtClean="0"/>
              <a:t>	If </a:t>
            </a:r>
            <a:r>
              <a:rPr lang="en-US" dirty="0"/>
              <a:t>mother does not have me married</a:t>
            </a:r>
            <a:endParaRPr lang="en-US" dirty="0" smtClean="0"/>
          </a:p>
          <a:p>
            <a:pPr fontAlgn="auto">
              <a:spcAft>
                <a:spcPts val="0"/>
              </a:spcAft>
              <a:buFont typeface="Arial"/>
              <a:buNone/>
              <a:defRPr/>
            </a:pPr>
            <a:r>
              <a:rPr lang="en-US" dirty="0" smtClean="0"/>
              <a:t>	How </a:t>
            </a:r>
            <a:r>
              <a:rPr lang="en-US" dirty="0"/>
              <a:t>will she get a grandson to hold</a:t>
            </a:r>
            <a:endParaRPr lang="en-US" dirty="0" smtClean="0"/>
          </a:p>
          <a:p>
            <a:pPr fontAlgn="auto">
              <a:spcAft>
                <a:spcPts val="0"/>
              </a:spcAft>
              <a:buFont typeface="Arial"/>
              <a:buNone/>
              <a:defRPr/>
            </a:pPr>
            <a:r>
              <a:rPr lang="en-US" dirty="0"/>
              <a:t> </a:t>
            </a:r>
            <a:endParaRPr lang="en-US" dirty="0" smtClean="0"/>
          </a:p>
          <a:p>
            <a:pPr fontAlgn="auto">
              <a:spcAft>
                <a:spcPts val="0"/>
              </a:spcAft>
              <a:buFont typeface="Arial"/>
              <a:buNone/>
              <a:defRPr/>
            </a:pPr>
            <a:r>
              <a:rPr lang="en-US" dirty="0" smtClean="0"/>
              <a:t>	JIJI, woe </a:t>
            </a:r>
            <a:r>
              <a:rPr lang="en-US" dirty="0"/>
              <a:t>is me</a:t>
            </a:r>
            <a:endParaRPr lang="en-US" dirty="0" smtClean="0"/>
          </a:p>
          <a:p>
            <a:pPr fontAlgn="auto">
              <a:spcAft>
                <a:spcPts val="0"/>
              </a:spcAft>
              <a:buFont typeface="Arial"/>
              <a:buNone/>
              <a:defRPr/>
            </a:pPr>
            <a:r>
              <a:rPr lang="en-US" dirty="0" smtClean="0"/>
              <a:t>	The </a:t>
            </a:r>
            <a:r>
              <a:rPr lang="en-US" dirty="0"/>
              <a:t>girl weaves at the window</a:t>
            </a:r>
            <a:endParaRPr lang="en-US" dirty="0" smtClean="0"/>
          </a:p>
          <a:p>
            <a:pPr fontAlgn="auto">
              <a:spcAft>
                <a:spcPts val="0"/>
              </a:spcAft>
              <a:buFont typeface="Arial"/>
              <a:buNone/>
              <a:defRPr/>
            </a:pPr>
            <a:r>
              <a:rPr lang="en-US" dirty="0" smtClean="0"/>
              <a:t>	We </a:t>
            </a:r>
            <a:r>
              <a:rPr lang="en-US" dirty="0"/>
              <a:t>cannot hear the shuttle’s sound</a:t>
            </a:r>
            <a:endParaRPr lang="en-US" dirty="0" smtClean="0"/>
          </a:p>
          <a:p>
            <a:pPr fontAlgn="auto">
              <a:spcAft>
                <a:spcPts val="0"/>
              </a:spcAft>
              <a:buFont typeface="Arial"/>
              <a:buNone/>
              <a:defRPr/>
            </a:pPr>
            <a:r>
              <a:rPr lang="en-US" dirty="0" smtClean="0"/>
              <a:t>	We </a:t>
            </a:r>
            <a:r>
              <a:rPr lang="en-US" dirty="0"/>
              <a:t>only hear the girls’ sighs</a:t>
            </a:r>
            <a:endParaRPr lang="en-US" dirty="0" smtClean="0"/>
          </a:p>
          <a:p>
            <a:pPr fontAlgn="auto">
              <a:spcAft>
                <a:spcPts val="0"/>
              </a:spcAft>
              <a:buFont typeface="Arial"/>
              <a:buNone/>
              <a:defRPr/>
            </a:pPr>
            <a:r>
              <a:rPr lang="en-US" dirty="0" smtClean="0"/>
              <a:t>	 </a:t>
            </a:r>
          </a:p>
          <a:p>
            <a:pPr fontAlgn="auto">
              <a:spcAft>
                <a:spcPts val="0"/>
              </a:spcAft>
              <a:buFont typeface="Arial"/>
              <a:buNone/>
              <a:defRPr/>
            </a:pPr>
            <a:r>
              <a:rPr lang="en-US" dirty="0" smtClean="0"/>
              <a:t>	Now </a:t>
            </a:r>
            <a:r>
              <a:rPr lang="en-US" dirty="0"/>
              <a:t>tell me girl, what’s on your mind</a:t>
            </a:r>
            <a:endParaRPr lang="en-US" dirty="0" smtClean="0"/>
          </a:p>
          <a:p>
            <a:pPr fontAlgn="auto">
              <a:spcAft>
                <a:spcPts val="0"/>
              </a:spcAft>
              <a:buFont typeface="Arial"/>
              <a:buNone/>
              <a:defRPr/>
            </a:pPr>
            <a:r>
              <a:rPr lang="en-US" dirty="0" smtClean="0"/>
              <a:t>	And </a:t>
            </a:r>
            <a:r>
              <a:rPr lang="en-US" dirty="0"/>
              <a:t>tell me girl what’s in your heart</a:t>
            </a:r>
            <a:endParaRPr lang="en-US" dirty="0" smtClean="0"/>
          </a:p>
          <a:p>
            <a:pPr fontAlgn="auto">
              <a:spcAft>
                <a:spcPts val="0"/>
              </a:spcAft>
              <a:buFont typeface="Arial"/>
              <a:buNone/>
              <a:defRPr/>
            </a:pPr>
            <a:r>
              <a:rPr lang="en-US" dirty="0" smtClean="0"/>
              <a:t>	Mother </a:t>
            </a:r>
            <a:r>
              <a:rPr lang="en-US" dirty="0"/>
              <a:t>promised to have me married</a:t>
            </a:r>
            <a:endParaRPr lang="en-US" dirty="0" smtClean="0"/>
          </a:p>
          <a:p>
            <a:pPr fontAlgn="auto">
              <a:spcAft>
                <a:spcPts val="0"/>
              </a:spcAft>
              <a:buFont typeface="Arial"/>
              <a:buNone/>
              <a:defRPr/>
            </a:pPr>
            <a:r>
              <a:rPr lang="en-US" dirty="0" smtClean="0"/>
              <a:t>	And </a:t>
            </a:r>
            <a:r>
              <a:rPr lang="en-US" dirty="0"/>
              <a:t>this year again there is no good news.</a:t>
            </a:r>
            <a:endParaRPr lang="en-US" dirty="0" smtClean="0"/>
          </a:p>
          <a:p>
            <a:pPr fontAlgn="auto">
              <a:spcAft>
                <a:spcPts val="0"/>
              </a:spcAft>
              <a:buFontTx/>
              <a:buChar cha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Chapter 3: </a:t>
            </a:r>
            <a:r>
              <a:rPr lang="en-US" i="1" smtClean="0"/>
              <a:t>Mulan</a:t>
            </a:r>
            <a:endParaRPr lang="en-US" smtClean="0"/>
          </a:p>
        </p:txBody>
      </p:sp>
      <p:sp>
        <p:nvSpPr>
          <p:cNvPr id="39938" name="Content Placeholder 2"/>
          <p:cNvSpPr>
            <a:spLocks noGrp="1"/>
          </p:cNvSpPr>
          <p:nvPr>
            <p:ph idx="1"/>
          </p:nvPr>
        </p:nvSpPr>
        <p:spPr/>
        <p:txBody>
          <a:bodyPr/>
          <a:lstStyle/>
          <a:p>
            <a:pPr>
              <a:buFontTx/>
              <a:buChar char="-"/>
            </a:pPr>
            <a:r>
              <a:rPr lang="en-US" smtClean="0"/>
              <a:t>Rejecting the Transmitted Oral Tradition</a:t>
            </a:r>
          </a:p>
          <a:p>
            <a:pPr>
              <a:buFont typeface="Arial" charset="0"/>
              <a:buNone/>
            </a:pPr>
            <a:r>
              <a:rPr lang="en-US" smtClean="0"/>
              <a:t>	- not pining for a lover</a:t>
            </a:r>
          </a:p>
          <a:p>
            <a:pPr>
              <a:buFont typeface="Arial" charset="0"/>
              <a:buNone/>
            </a:pPr>
            <a:r>
              <a:rPr lang="en-US" smtClean="0"/>
              <a:t>	- gendered acts</a:t>
            </a:r>
          </a:p>
          <a:p>
            <a:pPr>
              <a:buFont typeface="Arial" charset="0"/>
              <a:buNone/>
            </a:pPr>
            <a:r>
              <a:rPr lang="en-US" smtClean="0"/>
              <a:t>	- objects and clothing</a:t>
            </a:r>
          </a:p>
          <a:p>
            <a:pPr>
              <a:buFont typeface="Arial" charset="0"/>
              <a:buNone/>
            </a:pPr>
            <a:r>
              <a:rPr lang="en-US" smtClean="0"/>
              <a:t>	- crossing of spatial boundaries</a:t>
            </a:r>
          </a:p>
          <a:p>
            <a:pPr>
              <a:buFont typeface="Arial" charset="0"/>
              <a:buNone/>
            </a:pPr>
            <a:r>
              <a:rPr lang="en-US" smtClean="0"/>
              <a:t>	- interpellation: question and answer, address and response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Chapter 3: </a:t>
            </a:r>
            <a:r>
              <a:rPr lang="en-US" i="1" smtClean="0"/>
              <a:t>Mulan</a:t>
            </a:r>
            <a:endParaRPr lang="en-US" smtClean="0"/>
          </a:p>
        </p:txBody>
      </p:sp>
      <p:sp>
        <p:nvSpPr>
          <p:cNvPr id="40962" name="Content Placeholder 2"/>
          <p:cNvSpPr>
            <a:spLocks noGrp="1"/>
          </p:cNvSpPr>
          <p:nvPr>
            <p:ph idx="1"/>
          </p:nvPr>
        </p:nvSpPr>
        <p:spPr/>
        <p:txBody>
          <a:bodyPr/>
          <a:lstStyle/>
          <a:p>
            <a:pPr>
              <a:buFont typeface="Arial" charset="0"/>
              <a:buNone/>
            </a:pPr>
            <a:r>
              <a:rPr lang="en-US" smtClean="0"/>
              <a:t>Interpellation and Deixis: The Use of Pronouns</a:t>
            </a:r>
          </a:p>
          <a:p>
            <a:pPr>
              <a:buFont typeface="Arial" charset="0"/>
              <a:buNone/>
            </a:pPr>
            <a:endParaRPr lang="en-US" smtClean="0"/>
          </a:p>
          <a:p>
            <a:pPr>
              <a:buFontTx/>
              <a:buChar char="-"/>
            </a:pPr>
            <a:r>
              <a:rPr lang="zh-TW" altLang="en-US" smtClean="0">
                <a:cs typeface="新細明體"/>
              </a:rPr>
              <a:t>女</a:t>
            </a:r>
            <a:r>
              <a:rPr lang="en-US" altLang="zh-TW" smtClean="0">
                <a:cs typeface="新細明體"/>
              </a:rPr>
              <a:t> (maiden/woman/daughter)=</a:t>
            </a:r>
            <a:r>
              <a:rPr lang="zh-TW" altLang="en-US" smtClean="0">
                <a:cs typeface="新細明體"/>
              </a:rPr>
              <a:t>汝</a:t>
            </a:r>
            <a:r>
              <a:rPr lang="en-US" altLang="zh-TW" smtClean="0">
                <a:cs typeface="新細明體"/>
              </a:rPr>
              <a:t>(you)</a:t>
            </a:r>
          </a:p>
          <a:p>
            <a:pPr>
              <a:buFontTx/>
              <a:buChar char="-"/>
            </a:pPr>
            <a:r>
              <a:rPr lang="zh-TW" altLang="en-US" smtClean="0">
                <a:cs typeface="新細明體"/>
              </a:rPr>
              <a:t>我</a:t>
            </a:r>
            <a:r>
              <a:rPr lang="en-US" altLang="zh-TW" smtClean="0">
                <a:cs typeface="新細明體"/>
              </a:rPr>
              <a:t> (me/mine/I)</a:t>
            </a: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Chapter 3: </a:t>
            </a:r>
            <a:r>
              <a:rPr lang="en-US" i="1" smtClean="0"/>
              <a:t>Mulan</a:t>
            </a:r>
            <a:endParaRPr lang="en-US" smtClean="0"/>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a:buNone/>
              <a:defRPr/>
            </a:pPr>
            <a:r>
              <a:rPr lang="en-US" dirty="0" smtClean="0"/>
              <a:t>	</a:t>
            </a:r>
            <a:r>
              <a:rPr lang="en-US" dirty="0" err="1" smtClean="0"/>
              <a:t>唧</a:t>
            </a:r>
            <a:r>
              <a:rPr lang="en-US" dirty="0" err="1"/>
              <a:t>唧復唧唧，木蘭當戶織。不聞機杼聲，唯聞女嘆息。問女何所思？問女何所憶？女亦無所思，女亦無所憶。昨夜見軍帖，可汗大點兵，軍書十二卷，卷卷有爺名。阿爺無大兒，木蘭無長兄，愿為市鞍馬，從此替爺征。東市買駿馬，西市買鞍韉，南市買轡頭，北市買長鞭。朝辭爺娘去，暮宿黃河邊。不聞爺娘喚女聲，但聞黃河流水鳴濺濺。旦辭黃河去，暮至黑山頭。不聞爺娘喚女聲，但聞燕山胡騎聲啾啾。萬里赴戎機，關山度若飛。朔氣傳金柝，寒光照鐵衣。將軍百戰死，壯士十年歸。歸來見天子，天子坐明堂。策勛十二轉，賞賜百千強。可汗問所欲，“木蘭不用尚書郎，愿借明駝千里足，送兒還故鄉。”爺娘聞女來，出郭相扶將。阿姊聞妹來，當戶理紅妝。小弟聞姊來，磨刀霍霍向豬羊。開我東閣門，坐我西閣床。脫我戰時袍，著我舊時裳。當窗理云鬢，對鏡貼花黃。出門看火伴，火伴皆驚惶。同行十二年，不知木蘭是女郎。“雄兔腳扑朔，雌兔眼迷離﹔</a:t>
            </a:r>
            <a:r>
              <a:rPr lang="en-US" dirty="0"/>
              <a:t>  兩兔傍地走，安能辨</a:t>
            </a:r>
            <a:r>
              <a:rPr lang="en-US" sz="3429" dirty="0"/>
              <a:t>我</a:t>
            </a:r>
            <a:r>
              <a:rPr lang="en-US" dirty="0"/>
              <a:t>是雄雌！”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China as an Oral Society</a:t>
            </a:r>
          </a:p>
        </p:txBody>
      </p:sp>
      <p:sp>
        <p:nvSpPr>
          <p:cNvPr id="3" name="Content Placeholder 2"/>
          <p:cNvSpPr>
            <a:spLocks noGrp="1"/>
          </p:cNvSpPr>
          <p:nvPr>
            <p:ph idx="1"/>
          </p:nvPr>
        </p:nvSpPr>
        <p:spPr/>
        <p:txBody>
          <a:bodyPr rtlCol="0">
            <a:normAutofit lnSpcReduction="10000"/>
          </a:bodyPr>
          <a:lstStyle/>
          <a:p>
            <a:pPr marL="514350" indent="-514350" fontAlgn="auto">
              <a:spcAft>
                <a:spcPts val="0"/>
              </a:spcAft>
              <a:buFont typeface="Arial"/>
              <a:buAutoNum type="arabicPeriod"/>
              <a:defRPr/>
            </a:pPr>
            <a:r>
              <a:rPr lang="en-US" dirty="0" smtClean="0"/>
              <a:t>&gt;75% is functionally illiterate</a:t>
            </a:r>
          </a:p>
          <a:p>
            <a:pPr marL="914400" lvl="1" indent="-514350" fontAlgn="auto">
              <a:spcAft>
                <a:spcPts val="0"/>
              </a:spcAft>
              <a:buFontTx/>
              <a:buChar char="-"/>
              <a:defRPr/>
            </a:pPr>
            <a:r>
              <a:rPr lang="en-US" dirty="0" smtClean="0"/>
              <a:t>Actual Oral Culture</a:t>
            </a:r>
          </a:p>
          <a:p>
            <a:pPr marL="914400" lvl="1" indent="-514350" fontAlgn="auto">
              <a:spcAft>
                <a:spcPts val="0"/>
              </a:spcAft>
              <a:buFontTx/>
              <a:buChar char="-"/>
              <a:defRPr/>
            </a:pPr>
            <a:r>
              <a:rPr lang="en-US" dirty="0" smtClean="0"/>
              <a:t>Imagined Harmonious Contact High-Low</a:t>
            </a:r>
          </a:p>
          <a:p>
            <a:pPr marL="514350" indent="-514350" fontAlgn="auto">
              <a:spcAft>
                <a:spcPts val="0"/>
              </a:spcAft>
              <a:buFont typeface="Arial"/>
              <a:buAutoNum type="arabicPeriod"/>
              <a:defRPr/>
            </a:pPr>
            <a:r>
              <a:rPr lang="en-US" dirty="0" smtClean="0"/>
              <a:t>Literacy begins with oral recitation</a:t>
            </a:r>
          </a:p>
          <a:p>
            <a:pPr marL="514350" indent="-514350" fontAlgn="auto">
              <a:spcAft>
                <a:spcPts val="0"/>
              </a:spcAft>
              <a:buFont typeface="Arial"/>
              <a:buAutoNum type="arabicPeriod"/>
              <a:defRPr/>
            </a:pPr>
            <a:r>
              <a:rPr lang="en-US" dirty="0" smtClean="0"/>
              <a:t>Oral Culture Remains Open to Change</a:t>
            </a:r>
          </a:p>
          <a:p>
            <a:pPr marL="914400" lvl="1" indent="-514350" fontAlgn="auto">
              <a:spcAft>
                <a:spcPts val="0"/>
              </a:spcAft>
              <a:buFont typeface="Arial"/>
              <a:buNone/>
              <a:defRPr/>
            </a:pPr>
            <a:r>
              <a:rPr lang="en-US" dirty="0" smtClean="0"/>
              <a:t>- </a:t>
            </a:r>
            <a:r>
              <a:rPr lang="en-US" i="1" dirty="0" smtClean="0"/>
              <a:t>Shi</a:t>
            </a:r>
            <a:r>
              <a:rPr lang="en-US" dirty="0" smtClean="0"/>
              <a:t> poetry of the </a:t>
            </a:r>
            <a:r>
              <a:rPr lang="en-US" i="1" dirty="0" smtClean="0"/>
              <a:t>Classic of Poetry, </a:t>
            </a:r>
            <a:r>
              <a:rPr lang="en-US" dirty="0" smtClean="0"/>
              <a:t>New Style </a:t>
            </a:r>
            <a:r>
              <a:rPr lang="en-US" i="1" dirty="0" smtClean="0"/>
              <a:t>Shi</a:t>
            </a:r>
            <a:r>
              <a:rPr lang="en-US" dirty="0" smtClean="0"/>
              <a:t> of the Tang dynasty, </a:t>
            </a:r>
            <a:r>
              <a:rPr lang="en-US" i="1" dirty="0" err="1" smtClean="0"/>
              <a:t>Ci</a:t>
            </a:r>
            <a:r>
              <a:rPr lang="en-US" dirty="0" smtClean="0"/>
              <a:t> poetry of the Song, </a:t>
            </a:r>
            <a:r>
              <a:rPr lang="en-US" i="1" dirty="0" err="1" smtClean="0"/>
              <a:t>Qu</a:t>
            </a:r>
            <a:r>
              <a:rPr lang="en-US" dirty="0" smtClean="0"/>
              <a:t> poetry of the Yuan, Ming Opera and Novels</a:t>
            </a:r>
          </a:p>
          <a:p>
            <a:pPr marL="514350" indent="-514350" fontAlgn="auto">
              <a:spcAft>
                <a:spcPts val="0"/>
              </a:spcAft>
              <a:buFont typeface="Arial"/>
              <a:buAutoNum type="arabicPeriod"/>
              <a:defRPr/>
            </a:pPr>
            <a:r>
              <a:rPr lang="en-US" dirty="0" smtClean="0"/>
              <a:t>The Physical, Material Presence of Sound</a:t>
            </a:r>
          </a:p>
          <a:p>
            <a:pPr lvl="1" fontAlgn="auto">
              <a:spcAft>
                <a:spcPts val="0"/>
              </a:spcAft>
              <a:buFontTx/>
              <a:buChar char="-"/>
              <a:defRPr/>
            </a:pPr>
            <a:endParaRPr lang="en-US" dirty="0" smtClean="0"/>
          </a:p>
          <a:p>
            <a:pPr lvl="1" indent="-9144" fontAlgn="auto">
              <a:spcAft>
                <a:spcPts val="0"/>
              </a:spcAft>
              <a:buFontTx/>
              <a:buChar char="-"/>
              <a:defRPr/>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Chapter 3: </a:t>
            </a:r>
            <a:r>
              <a:rPr lang="en-US" i="1" smtClean="0"/>
              <a:t>Mulan</a:t>
            </a:r>
            <a:endParaRPr lang="en-US" smtClean="0"/>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 typeface="Arial"/>
              <a:buNone/>
              <a:defRPr/>
            </a:pPr>
            <a:r>
              <a:rPr lang="en-US" dirty="0" smtClean="0"/>
              <a:t>	</a:t>
            </a:r>
            <a:r>
              <a:rPr lang="en-US" dirty="0" err="1" smtClean="0"/>
              <a:t>唧唧復唧唧，木蘭當戶織。不聞機杼聲，唯聞</a:t>
            </a:r>
            <a:r>
              <a:rPr lang="en-US" sz="4000" b="1" dirty="0" err="1" smtClean="0"/>
              <a:t>女</a:t>
            </a:r>
            <a:r>
              <a:rPr lang="en-US" dirty="0" err="1" smtClean="0"/>
              <a:t>嘆息。問</a:t>
            </a:r>
            <a:r>
              <a:rPr lang="en-US" sz="4000" b="1" dirty="0" err="1" smtClean="0"/>
              <a:t>女</a:t>
            </a:r>
            <a:r>
              <a:rPr lang="en-US" dirty="0" err="1" smtClean="0"/>
              <a:t>何所思？問</a:t>
            </a:r>
            <a:r>
              <a:rPr lang="en-US" sz="4000" b="1" dirty="0" err="1" smtClean="0"/>
              <a:t>女</a:t>
            </a:r>
            <a:r>
              <a:rPr lang="en-US" dirty="0" err="1" smtClean="0"/>
              <a:t>何所憶？</a:t>
            </a:r>
            <a:r>
              <a:rPr lang="en-US" sz="4000" b="1" dirty="0" err="1" smtClean="0"/>
              <a:t>女</a:t>
            </a:r>
            <a:r>
              <a:rPr lang="en-US" dirty="0" err="1" smtClean="0"/>
              <a:t>亦無所思，</a:t>
            </a:r>
            <a:r>
              <a:rPr lang="en-US" sz="4000" b="1" dirty="0" err="1" smtClean="0"/>
              <a:t>女</a:t>
            </a:r>
            <a:r>
              <a:rPr lang="en-US" dirty="0" err="1" smtClean="0"/>
              <a:t>亦無所憶。昨夜見軍帖，可汗大點兵，軍書十二卷，卷卷有爺名。阿爺無大兒，木蘭無長兄，愿為市鞍馬，從此替爺征。東市買駿馬，西市買鞍韉，南市買轡頭，北市買長鞭。朝辭爺娘去，暮宿黃河邊。不聞爺娘喚</a:t>
            </a:r>
            <a:r>
              <a:rPr lang="en-US" sz="4000" b="1" dirty="0" err="1" smtClean="0"/>
              <a:t>女</a:t>
            </a:r>
            <a:r>
              <a:rPr lang="en-US" dirty="0" err="1" smtClean="0"/>
              <a:t>聲，但聞黃河流水鳴濺濺。旦辭黃河去，暮至黑山頭。不聞爺娘喚</a:t>
            </a:r>
            <a:r>
              <a:rPr lang="en-US" sz="4000" b="1" dirty="0" err="1" smtClean="0"/>
              <a:t>女</a:t>
            </a:r>
            <a:r>
              <a:rPr lang="en-US" dirty="0" err="1" smtClean="0"/>
              <a:t>聲，但聞燕山胡騎聲啾啾。萬里赴戎機，關山度若飛。朔氣傳金柝，寒光照鐵衣。將軍百戰死，壯士十年歸。歸來見天子，天子坐明堂。策勛十二轉，賞賜百千強。可汗問所欲，“木蘭不用尚書郎，愿借明駝千里足，送兒還故鄉。”爺</a:t>
            </a:r>
            <a:r>
              <a:rPr lang="en-US" sz="4000" b="1" dirty="0" err="1" smtClean="0"/>
              <a:t>娘</a:t>
            </a:r>
            <a:r>
              <a:rPr lang="en-US" dirty="0" err="1" smtClean="0"/>
              <a:t>聞</a:t>
            </a:r>
            <a:r>
              <a:rPr lang="en-US" sz="4000" b="1" dirty="0" err="1" smtClean="0"/>
              <a:t>女</a:t>
            </a:r>
            <a:r>
              <a:rPr lang="en-US" dirty="0" err="1" smtClean="0"/>
              <a:t>來，出郭相扶將。阿</a:t>
            </a:r>
            <a:r>
              <a:rPr lang="en-US" sz="4000" b="1" dirty="0" err="1" smtClean="0"/>
              <a:t>姊</a:t>
            </a:r>
            <a:r>
              <a:rPr lang="en-US" dirty="0" err="1" smtClean="0"/>
              <a:t>聞</a:t>
            </a:r>
            <a:r>
              <a:rPr lang="en-US" sz="4480" b="1" dirty="0" err="1" smtClean="0"/>
              <a:t>妹</a:t>
            </a:r>
            <a:r>
              <a:rPr lang="en-US" dirty="0" err="1" smtClean="0"/>
              <a:t>來，當戶理紅</a:t>
            </a:r>
            <a:r>
              <a:rPr lang="en-US" sz="4480" b="1" dirty="0" err="1" smtClean="0"/>
              <a:t>妝</a:t>
            </a:r>
            <a:r>
              <a:rPr lang="en-US" dirty="0" err="1" smtClean="0"/>
              <a:t>。小弟聞</a:t>
            </a:r>
            <a:r>
              <a:rPr lang="en-US" sz="4480" b="1" dirty="0" err="1" smtClean="0"/>
              <a:t>姊</a:t>
            </a:r>
            <a:r>
              <a:rPr lang="en-US" dirty="0" err="1" smtClean="0"/>
              <a:t>來，磨刀霍霍向豬羊。開</a:t>
            </a:r>
            <a:r>
              <a:rPr lang="en-US" sz="4480" b="1" dirty="0" err="1" smtClean="0"/>
              <a:t>我</a:t>
            </a:r>
            <a:r>
              <a:rPr lang="en-US" dirty="0" err="1" smtClean="0"/>
              <a:t>東閣門，坐</a:t>
            </a:r>
            <a:r>
              <a:rPr lang="en-US" sz="4480" b="1" dirty="0" err="1" smtClean="0"/>
              <a:t>我</a:t>
            </a:r>
            <a:r>
              <a:rPr lang="en-US" dirty="0" err="1" smtClean="0"/>
              <a:t>西閣床。脫</a:t>
            </a:r>
            <a:r>
              <a:rPr lang="en-US" sz="4480" b="1" dirty="0" err="1" smtClean="0"/>
              <a:t>我</a:t>
            </a:r>
            <a:r>
              <a:rPr lang="en-US" dirty="0" err="1" smtClean="0"/>
              <a:t>戰時袍，著</a:t>
            </a:r>
            <a:r>
              <a:rPr lang="en-US" sz="4480" b="1" dirty="0" err="1" smtClean="0"/>
              <a:t>我</a:t>
            </a:r>
            <a:r>
              <a:rPr lang="en-US" dirty="0" err="1" smtClean="0"/>
              <a:t>舊時裳。當窗理云鬢，對鏡貼花黃。出門看火伴，火伴皆驚惶。同行十二年，不知木蘭是</a:t>
            </a:r>
            <a:r>
              <a:rPr lang="en-US" sz="4480" b="1" dirty="0" err="1" smtClean="0"/>
              <a:t>女</a:t>
            </a:r>
            <a:r>
              <a:rPr lang="en-US" dirty="0" err="1" smtClean="0"/>
              <a:t>郎。“雄兔腳扑朔，雌兔眼迷離﹔</a:t>
            </a:r>
            <a:r>
              <a:rPr lang="en-US" dirty="0" smtClean="0"/>
              <a:t>  兩兔傍地走，安能辨</a:t>
            </a:r>
            <a:r>
              <a:rPr lang="en-US" sz="4480" b="1" dirty="0" smtClean="0"/>
              <a:t>我</a:t>
            </a:r>
            <a:r>
              <a:rPr lang="en-US" dirty="0" smtClean="0"/>
              <a:t>是雄雌！”</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Chapter 4: </a:t>
            </a:r>
            <a:r>
              <a:rPr lang="en-US" dirty="0" err="1" smtClean="0"/>
              <a:t>Bai</a:t>
            </a:r>
            <a:r>
              <a:rPr lang="en-US" dirty="0" smtClean="0"/>
              <a:t> </a:t>
            </a:r>
            <a:r>
              <a:rPr lang="en-US" dirty="0" err="1" smtClean="0"/>
              <a:t>Juyi’s</a:t>
            </a:r>
            <a:r>
              <a:rPr lang="en-US" dirty="0" smtClean="0"/>
              <a:t> </a:t>
            </a:r>
            <a:r>
              <a:rPr lang="en-US" i="1" dirty="0" smtClean="0"/>
              <a:t>Song of the </a:t>
            </a:r>
            <a:r>
              <a:rPr lang="en-US" i="1" dirty="0" err="1" smtClean="0"/>
              <a:t>Pipa</a:t>
            </a:r>
            <a:endParaRPr lang="en-US" dirty="0"/>
          </a:p>
        </p:txBody>
      </p:sp>
      <p:sp>
        <p:nvSpPr>
          <p:cNvPr id="44034" name="Content Placeholder 2"/>
          <p:cNvSpPr>
            <a:spLocks noGrp="1"/>
          </p:cNvSpPr>
          <p:nvPr>
            <p:ph idx="1"/>
          </p:nvPr>
        </p:nvSpPr>
        <p:spPr/>
        <p:txBody>
          <a:bodyPr/>
          <a:lstStyle/>
          <a:p>
            <a:pPr>
              <a:buFont typeface="Arial" charset="0"/>
              <a:buNone/>
            </a:pPr>
            <a:r>
              <a:rPr lang="en-US" smtClean="0"/>
              <a:t>Tang Dynasty Poetry (618-907)</a:t>
            </a:r>
          </a:p>
          <a:p>
            <a:pPr>
              <a:buFontTx/>
              <a:buChar char="-"/>
            </a:pPr>
            <a:r>
              <a:rPr lang="en-US" smtClean="0"/>
              <a:t>High point of Chinese Culture (Poetry)</a:t>
            </a:r>
          </a:p>
          <a:p>
            <a:pPr>
              <a:buFontTx/>
              <a:buChar char="-"/>
            </a:pPr>
            <a:r>
              <a:rPr lang="en-US" smtClean="0"/>
              <a:t>Empress Wu Zetian (624-705)</a:t>
            </a:r>
          </a:p>
          <a:p>
            <a:pPr>
              <a:buFontTx/>
              <a:buChar char="-"/>
            </a:pPr>
            <a:r>
              <a:rPr lang="en-US" smtClean="0"/>
              <a:t>Emperor Xuanzong (713-756)</a:t>
            </a:r>
          </a:p>
          <a:p>
            <a:pPr>
              <a:buFontTx/>
              <a:buChar char="-"/>
            </a:pPr>
            <a:r>
              <a:rPr lang="en-US" smtClean="0"/>
              <a:t>Cosmopolitan Emperor (Silk Road, Chairs, Buddhism, Japanese Culture, Li Bai(701-762))</a:t>
            </a:r>
          </a:p>
          <a:p>
            <a:pPr>
              <a:buFontTx/>
              <a:buChar char="-"/>
            </a:pPr>
            <a:r>
              <a:rPr lang="en-US" smtClean="0"/>
              <a:t>300 poems (or 49,000)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Chapter 4: Tang Poetry</a:t>
            </a:r>
          </a:p>
        </p:txBody>
      </p:sp>
      <p:sp>
        <p:nvSpPr>
          <p:cNvPr id="45058" name="Content Placeholder 2"/>
          <p:cNvSpPr>
            <a:spLocks noGrp="1"/>
          </p:cNvSpPr>
          <p:nvPr>
            <p:ph idx="1"/>
          </p:nvPr>
        </p:nvSpPr>
        <p:spPr/>
        <p:txBody>
          <a:bodyPr/>
          <a:lstStyle/>
          <a:p>
            <a:pPr>
              <a:buFont typeface="Arial" charset="0"/>
              <a:buNone/>
            </a:pPr>
            <a:r>
              <a:rPr lang="en-US" smtClean="0"/>
              <a:t>Four Periods:</a:t>
            </a:r>
          </a:p>
          <a:p>
            <a:pPr>
              <a:buFontTx/>
              <a:buChar char="-"/>
            </a:pPr>
            <a:r>
              <a:rPr lang="en-US" smtClean="0"/>
              <a:t>Early Tang (until 700)</a:t>
            </a:r>
          </a:p>
          <a:p>
            <a:pPr>
              <a:buFontTx/>
              <a:buChar char="-"/>
            </a:pPr>
            <a:r>
              <a:rPr lang="en-US" smtClean="0"/>
              <a:t>High Tang (700-785): Wang Wei (?-765), Li Bai (701-762), Du Fu (712-770)</a:t>
            </a:r>
          </a:p>
          <a:p>
            <a:pPr>
              <a:buFontTx/>
              <a:buChar char="-"/>
            </a:pPr>
            <a:r>
              <a:rPr lang="en-US" smtClean="0"/>
              <a:t>Mid Tang (785-835): Bai Juyi (772-846), Li He (790-816)</a:t>
            </a:r>
          </a:p>
          <a:p>
            <a:pPr>
              <a:buFontTx/>
              <a:buChar char="-"/>
            </a:pPr>
            <a:r>
              <a:rPr lang="en-US" smtClean="0"/>
              <a:t>Late Tang (785-906): Wen Tingyun (812-866)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t>Chapter 4: Tang Poetry</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None/>
              <a:defRPr/>
            </a:pPr>
            <a:r>
              <a:rPr lang="en-US" dirty="0" smtClean="0"/>
              <a:t>New Style Poetry</a:t>
            </a:r>
          </a:p>
          <a:p>
            <a:pPr fontAlgn="auto">
              <a:spcAft>
                <a:spcPts val="0"/>
              </a:spcAft>
              <a:buFontTx/>
              <a:buChar char="-"/>
              <a:defRPr/>
            </a:pPr>
            <a:r>
              <a:rPr lang="en-US" dirty="0" smtClean="0"/>
              <a:t>Old Style Poetry (</a:t>
            </a:r>
            <a:r>
              <a:rPr lang="en-US" i="1" dirty="0" smtClean="0"/>
              <a:t>Classic of Poetry</a:t>
            </a:r>
            <a:r>
              <a:rPr lang="en-US" dirty="0" smtClean="0"/>
              <a:t>); even length of lines, rhyme in even sentences.</a:t>
            </a:r>
          </a:p>
          <a:p>
            <a:pPr fontAlgn="auto">
              <a:spcAft>
                <a:spcPts val="0"/>
              </a:spcAft>
              <a:buFontTx/>
              <a:buChar char="-"/>
              <a:defRPr/>
            </a:pPr>
            <a:r>
              <a:rPr lang="en-US" dirty="0" smtClean="0"/>
              <a:t>New Style Poetry: </a:t>
            </a:r>
          </a:p>
          <a:p>
            <a:pPr fontAlgn="auto">
              <a:spcAft>
                <a:spcPts val="0"/>
              </a:spcAft>
              <a:buFont typeface="Arial"/>
              <a:buNone/>
              <a:defRPr/>
            </a:pPr>
            <a:r>
              <a:rPr lang="en-US" dirty="0" smtClean="0"/>
              <a:t>	- 5 or 7 characters per line</a:t>
            </a:r>
          </a:p>
          <a:p>
            <a:pPr fontAlgn="auto">
              <a:spcAft>
                <a:spcPts val="0"/>
              </a:spcAft>
              <a:buFont typeface="Arial"/>
              <a:buNone/>
              <a:defRPr/>
            </a:pPr>
            <a:r>
              <a:rPr lang="en-US" dirty="0" smtClean="0"/>
              <a:t>	- rhyme even lines</a:t>
            </a:r>
          </a:p>
          <a:p>
            <a:pPr fontAlgn="auto">
              <a:spcAft>
                <a:spcPts val="0"/>
              </a:spcAft>
              <a:buFont typeface="Arial"/>
              <a:buNone/>
              <a:defRPr/>
            </a:pPr>
            <a:r>
              <a:rPr lang="en-US" dirty="0" smtClean="0"/>
              <a:t>	- parallelism</a:t>
            </a:r>
          </a:p>
          <a:p>
            <a:pPr fontAlgn="auto">
              <a:spcAft>
                <a:spcPts val="0"/>
              </a:spcAft>
              <a:buFont typeface="Arial"/>
              <a:buNone/>
              <a:defRPr/>
            </a:pPr>
            <a:r>
              <a:rPr lang="en-US" dirty="0" smtClean="0"/>
              <a:t>	- tonal rules</a:t>
            </a:r>
          </a:p>
          <a:p>
            <a:pPr fontAlgn="auto">
              <a:spcAft>
                <a:spcPts val="0"/>
              </a:spcAft>
              <a:buFont typeface="Arial"/>
              <a:buNone/>
              <a:defRPr/>
            </a:pPr>
            <a:r>
              <a:rPr lang="en-US" dirty="0" smtClean="0"/>
              <a:t>	- 3 different kinds, a. stopped short verse </a:t>
            </a:r>
            <a:r>
              <a:rPr lang="en-US" dirty="0" err="1" smtClean="0"/>
              <a:t>b</a:t>
            </a:r>
            <a:r>
              <a:rPr lang="en-US" dirty="0" smtClean="0"/>
              <a:t>. regulated verse </a:t>
            </a:r>
            <a:r>
              <a:rPr lang="en-US" dirty="0" err="1" smtClean="0"/>
              <a:t>c</a:t>
            </a:r>
            <a:r>
              <a:rPr lang="en-US" dirty="0" smtClean="0"/>
              <a:t>. linked verse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Chapter 4: </a:t>
            </a:r>
            <a:r>
              <a:rPr lang="en-US" dirty="0" err="1" smtClean="0"/>
              <a:t>Bai</a:t>
            </a:r>
            <a:r>
              <a:rPr lang="en-US" dirty="0" smtClean="0"/>
              <a:t> </a:t>
            </a:r>
            <a:r>
              <a:rPr lang="en-US" dirty="0" err="1" smtClean="0"/>
              <a:t>Juyi</a:t>
            </a:r>
            <a:r>
              <a:rPr lang="en-US" dirty="0" smtClean="0"/>
              <a:t> (and Self Fashioning)</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Tx/>
              <a:buChar char="-"/>
              <a:defRPr/>
            </a:pPr>
            <a:r>
              <a:rPr lang="en-US" dirty="0" smtClean="0"/>
              <a:t>772-846</a:t>
            </a:r>
          </a:p>
          <a:p>
            <a:pPr fontAlgn="auto">
              <a:spcAft>
                <a:spcPts val="0"/>
              </a:spcAft>
              <a:buFontTx/>
              <a:buChar char="-"/>
              <a:defRPr/>
            </a:pPr>
            <a:r>
              <a:rPr lang="en-US" dirty="0" smtClean="0"/>
              <a:t>Official career with quite high posts</a:t>
            </a:r>
          </a:p>
          <a:p>
            <a:pPr fontAlgn="auto">
              <a:spcAft>
                <a:spcPts val="0"/>
              </a:spcAft>
              <a:buFontTx/>
              <a:buChar char="-"/>
              <a:defRPr/>
            </a:pPr>
            <a:r>
              <a:rPr lang="en-US" dirty="0" smtClean="0"/>
              <a:t>714:  fall from favor, banished to </a:t>
            </a:r>
            <a:r>
              <a:rPr lang="en-US" dirty="0" err="1" smtClean="0"/>
              <a:t>Jiujiang</a:t>
            </a:r>
            <a:endParaRPr lang="en-US" dirty="0" smtClean="0"/>
          </a:p>
          <a:p>
            <a:pPr fontAlgn="auto">
              <a:spcAft>
                <a:spcPts val="0"/>
              </a:spcAft>
              <a:buFontTx/>
              <a:buChar char="-"/>
              <a:defRPr/>
            </a:pPr>
            <a:r>
              <a:rPr lang="en-US" dirty="0" smtClean="0"/>
              <a:t>819: recalled to the capital</a:t>
            </a:r>
          </a:p>
          <a:p>
            <a:pPr fontAlgn="auto">
              <a:spcAft>
                <a:spcPts val="0"/>
              </a:spcAft>
              <a:buFontTx/>
              <a:buChar char="-"/>
              <a:defRPr/>
            </a:pPr>
            <a:r>
              <a:rPr lang="en-US" dirty="0" smtClean="0"/>
              <a:t>821: governor of Hangzhou</a:t>
            </a:r>
          </a:p>
          <a:p>
            <a:pPr fontAlgn="auto">
              <a:spcAft>
                <a:spcPts val="0"/>
              </a:spcAft>
              <a:buFontTx/>
              <a:buChar char="-"/>
              <a:defRPr/>
            </a:pPr>
            <a:r>
              <a:rPr lang="en-US" dirty="0" smtClean="0"/>
              <a:t>825 Governor of Suzhou</a:t>
            </a:r>
          </a:p>
          <a:p>
            <a:pPr fontAlgn="auto">
              <a:spcAft>
                <a:spcPts val="0"/>
              </a:spcAft>
              <a:buFontTx/>
              <a:buChar char="-"/>
              <a:defRPr/>
            </a:pPr>
            <a:r>
              <a:rPr lang="en-US" dirty="0" smtClean="0"/>
              <a:t>829: Governor of the Province of Luoyang</a:t>
            </a:r>
          </a:p>
          <a:p>
            <a:pPr fontAlgn="auto">
              <a:spcAft>
                <a:spcPts val="0"/>
              </a:spcAft>
              <a:buFontTx/>
              <a:buChar char="-"/>
              <a:defRPr/>
            </a:pPr>
            <a:r>
              <a:rPr lang="en-US" dirty="0" smtClean="0"/>
              <a:t>831: Yuan Zhen dies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Chapter 4: </a:t>
            </a:r>
            <a:r>
              <a:rPr lang="en-US" dirty="0" err="1" smtClean="0"/>
              <a:t>Bai</a:t>
            </a:r>
            <a:r>
              <a:rPr lang="en-US" dirty="0" smtClean="0"/>
              <a:t> </a:t>
            </a:r>
            <a:r>
              <a:rPr lang="en-US" dirty="0" err="1" smtClean="0"/>
              <a:t>Juyi</a:t>
            </a:r>
            <a:r>
              <a:rPr lang="en-US" dirty="0" smtClean="0"/>
              <a:t> (and Self Fashioning)</a:t>
            </a:r>
            <a:endParaRPr lang="en-US" b="1" dirty="0"/>
          </a:p>
        </p:txBody>
      </p:sp>
      <p:sp>
        <p:nvSpPr>
          <p:cNvPr id="48130" name="Content Placeholder 2"/>
          <p:cNvSpPr>
            <a:spLocks noGrp="1"/>
          </p:cNvSpPr>
          <p:nvPr>
            <p:ph idx="1"/>
          </p:nvPr>
        </p:nvSpPr>
        <p:spPr/>
        <p:txBody>
          <a:bodyPr/>
          <a:lstStyle/>
          <a:p>
            <a:pPr>
              <a:buFontTx/>
              <a:buChar char="-"/>
            </a:pPr>
            <a:r>
              <a:rPr lang="en-US" smtClean="0"/>
              <a:t>Famous for his “New Yuefu” poems (social criticism)</a:t>
            </a:r>
          </a:p>
          <a:p>
            <a:pPr>
              <a:buFontTx/>
              <a:buChar char="-"/>
            </a:pPr>
            <a:r>
              <a:rPr lang="en-US" smtClean="0"/>
              <a:t>Famous for </a:t>
            </a:r>
            <a:r>
              <a:rPr lang="en-US" i="1" smtClean="0"/>
              <a:t>Song of Everlasting Grief</a:t>
            </a:r>
          </a:p>
          <a:p>
            <a:pPr>
              <a:buFontTx/>
              <a:buChar char="-"/>
            </a:pPr>
            <a:r>
              <a:rPr lang="en-US" smtClean="0"/>
              <a:t>Famous for </a:t>
            </a:r>
            <a:r>
              <a:rPr lang="en-US" i="1" smtClean="0"/>
              <a:t>Song of the Pipa</a:t>
            </a:r>
            <a:endParaRPr lang="en-US" smtClean="0"/>
          </a:p>
          <a:p>
            <a:pPr>
              <a:buFontTx/>
              <a:buChar char="-"/>
            </a:pPr>
            <a:r>
              <a:rPr lang="en-US" smtClean="0"/>
              <a:t>Famous in Japan</a:t>
            </a:r>
          </a:p>
          <a:p>
            <a:pPr>
              <a:buFontTx/>
              <a:buChar char="-"/>
            </a:pPr>
            <a:r>
              <a:rPr lang="en-US" smtClean="0"/>
              <a:t>Famous for writing easy poetry</a:t>
            </a:r>
          </a:p>
          <a:p>
            <a:pPr>
              <a:buFontTx/>
              <a:buChar char="-"/>
            </a:pPr>
            <a:r>
              <a:rPr lang="en-US" smtClean="0"/>
              <a:t>Famous for crafting an easy-going persona in his poetry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Chapter 4: </a:t>
            </a:r>
            <a:r>
              <a:rPr lang="en-US" dirty="0" err="1" smtClean="0"/>
              <a:t>Bai</a:t>
            </a:r>
            <a:r>
              <a:rPr lang="en-US" dirty="0" smtClean="0"/>
              <a:t> </a:t>
            </a:r>
            <a:r>
              <a:rPr lang="en-US" dirty="0" err="1" smtClean="0"/>
              <a:t>Juyi</a:t>
            </a:r>
            <a:r>
              <a:rPr lang="en-US" dirty="0" smtClean="0"/>
              <a:t> (and Self Fashioning)</a:t>
            </a:r>
            <a:endParaRPr lang="en-US" dirty="0"/>
          </a:p>
        </p:txBody>
      </p:sp>
      <p:sp>
        <p:nvSpPr>
          <p:cNvPr id="49154" name="Content Placeholder 2"/>
          <p:cNvSpPr>
            <a:spLocks noGrp="1"/>
          </p:cNvSpPr>
          <p:nvPr>
            <p:ph idx="1"/>
          </p:nvPr>
        </p:nvSpPr>
        <p:spPr/>
        <p:txBody>
          <a:bodyPr/>
          <a:lstStyle/>
          <a:p>
            <a:pPr>
              <a:buFontTx/>
              <a:buChar char="-"/>
            </a:pPr>
            <a:r>
              <a:rPr lang="en-US" smtClean="0"/>
              <a:t>Friendship with Yuan Zhen</a:t>
            </a:r>
          </a:p>
          <a:p>
            <a:pPr>
              <a:buFont typeface="Arial" charset="0"/>
              <a:buNone/>
            </a:pPr>
            <a:r>
              <a:rPr lang="en-US" smtClean="0"/>
              <a:t>	- meets in the capital</a:t>
            </a:r>
          </a:p>
          <a:p>
            <a:pPr>
              <a:buFont typeface="Arial" charset="0"/>
              <a:buNone/>
            </a:pPr>
            <a:r>
              <a:rPr lang="en-US" smtClean="0"/>
              <a:t>	- constant back and forth through poetry and letters</a:t>
            </a:r>
          </a:p>
          <a:p>
            <a:pPr>
              <a:buFont typeface="Arial" charset="0"/>
              <a:buNone/>
            </a:pPr>
            <a:r>
              <a:rPr lang="en-US" smtClean="0"/>
              <a:t>	- sociability of Chinese poetry (occasional poetry)</a:t>
            </a:r>
          </a:p>
          <a:p>
            <a:pPr>
              <a:buFont typeface="Arial" charset="0"/>
              <a:buNone/>
            </a:pPr>
            <a:r>
              <a:rPr lang="en-US" smtClean="0"/>
              <a:t>	- </a:t>
            </a:r>
            <a:r>
              <a:rPr lang="zh-TW" altLang="en-US" smtClean="0">
                <a:cs typeface="新細明體"/>
              </a:rPr>
              <a:t>詩言志</a:t>
            </a:r>
            <a:r>
              <a:rPr lang="en-US" altLang="zh-TW" smtClean="0">
                <a:cs typeface="新細明體"/>
              </a:rPr>
              <a:t>; </a:t>
            </a:r>
            <a:r>
              <a:rPr lang="zh-TW" altLang="en-US" smtClean="0">
                <a:cs typeface="新細明體"/>
              </a:rPr>
              <a:t>詩言子</a:t>
            </a:r>
            <a:endParaRPr lang="en-US"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Chapter 4: </a:t>
            </a:r>
            <a:r>
              <a:rPr lang="en-US" dirty="0" err="1" smtClean="0"/>
              <a:t>Bai</a:t>
            </a:r>
            <a:r>
              <a:rPr lang="en-US" dirty="0" smtClean="0"/>
              <a:t> </a:t>
            </a:r>
            <a:r>
              <a:rPr lang="en-US" dirty="0" err="1" smtClean="0"/>
              <a:t>Juyi</a:t>
            </a:r>
            <a:r>
              <a:rPr lang="en-US" dirty="0" smtClean="0"/>
              <a:t> (and Self Fashioning)</a:t>
            </a:r>
            <a:endParaRPr lang="en-US" b="1"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t>No new poems his brush will trace;</a:t>
            </a:r>
          </a:p>
          <a:p>
            <a:pPr fontAlgn="auto">
              <a:spcAft>
                <a:spcPts val="0"/>
              </a:spcAft>
              <a:buFont typeface="Arial"/>
              <a:buChar char="•"/>
              <a:defRPr/>
            </a:pPr>
            <a:r>
              <a:rPr lang="en-US" dirty="0" smtClean="0"/>
              <a:t>Even his fame is dead.</a:t>
            </a:r>
          </a:p>
          <a:p>
            <a:pPr fontAlgn="auto">
              <a:spcAft>
                <a:spcPts val="0"/>
              </a:spcAft>
              <a:buFont typeface="Arial"/>
              <a:buChar char="•"/>
              <a:defRPr/>
            </a:pPr>
            <a:r>
              <a:rPr lang="en-US" dirty="0" smtClean="0"/>
              <a:t>His old poems are deep in dust.</a:t>
            </a:r>
          </a:p>
          <a:p>
            <a:pPr fontAlgn="auto">
              <a:spcAft>
                <a:spcPts val="0"/>
              </a:spcAft>
              <a:buFont typeface="Arial"/>
              <a:buChar char="•"/>
              <a:defRPr/>
            </a:pPr>
            <a:r>
              <a:rPr lang="en-US" dirty="0" smtClean="0"/>
              <a:t>At the bottom of boxes and cupboards.</a:t>
            </a:r>
          </a:p>
          <a:p>
            <a:pPr fontAlgn="auto">
              <a:spcAft>
                <a:spcPts val="0"/>
              </a:spcAft>
              <a:buFont typeface="Arial"/>
              <a:buNone/>
              <a:defRPr/>
            </a:pPr>
            <a:r>
              <a:rPr lang="en-US" dirty="0" smtClean="0"/>
              <a:t> </a:t>
            </a:r>
          </a:p>
          <a:p>
            <a:pPr fontAlgn="auto">
              <a:spcAft>
                <a:spcPts val="0"/>
              </a:spcAft>
              <a:buFont typeface="Arial"/>
              <a:buChar char="•"/>
              <a:defRPr/>
            </a:pPr>
            <a:r>
              <a:rPr lang="en-US" dirty="0" smtClean="0"/>
              <a:t>Once lately, when someone was singing.</a:t>
            </a:r>
          </a:p>
          <a:p>
            <a:pPr fontAlgn="auto">
              <a:spcAft>
                <a:spcPts val="0"/>
              </a:spcAft>
              <a:buFont typeface="Arial"/>
              <a:buChar char="•"/>
              <a:defRPr/>
            </a:pPr>
            <a:r>
              <a:rPr lang="en-US" dirty="0" smtClean="0"/>
              <a:t>Suddenly I heard a verse</a:t>
            </a:r>
          </a:p>
          <a:p>
            <a:pPr fontAlgn="auto">
              <a:spcAft>
                <a:spcPts val="0"/>
              </a:spcAft>
              <a:buFont typeface="Arial"/>
              <a:buChar char="•"/>
              <a:defRPr/>
            </a:pPr>
            <a:r>
              <a:rPr lang="en-US" dirty="0" smtClean="0"/>
              <a:t>Before I had time to catch the words</a:t>
            </a:r>
          </a:p>
          <a:p>
            <a:pPr fontAlgn="auto">
              <a:spcAft>
                <a:spcPts val="0"/>
              </a:spcAft>
              <a:buFont typeface="Arial"/>
              <a:buChar char="•"/>
              <a:defRPr/>
            </a:pPr>
            <a:r>
              <a:rPr lang="en-US" dirty="0" smtClean="0"/>
              <a:t>A pain had stabbed my heart.</a:t>
            </a:r>
          </a:p>
          <a:p>
            <a:pPr fontAlgn="auto">
              <a:spcAft>
                <a:spcPts val="0"/>
              </a:spcAft>
              <a:buFont typeface="Arial"/>
              <a:buNone/>
              <a:defRPr/>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err="1" smtClean="0"/>
              <a:t>Bai</a:t>
            </a:r>
            <a:r>
              <a:rPr lang="en-US" dirty="0" smtClean="0"/>
              <a:t> </a:t>
            </a:r>
            <a:r>
              <a:rPr lang="en-US" dirty="0" err="1" smtClean="0"/>
              <a:t>Juyi</a:t>
            </a:r>
            <a:r>
              <a:rPr lang="en-US" dirty="0" smtClean="0"/>
              <a:t> (and Mutual Self Fashioning)</a:t>
            </a:r>
            <a:endParaRPr lang="en-US" dirty="0"/>
          </a:p>
        </p:txBody>
      </p:sp>
      <p:sp>
        <p:nvSpPr>
          <p:cNvPr id="51202" name="Content Placeholder 2"/>
          <p:cNvSpPr>
            <a:spLocks noGrp="1"/>
          </p:cNvSpPr>
          <p:nvPr>
            <p:ph idx="1"/>
          </p:nvPr>
        </p:nvSpPr>
        <p:spPr/>
        <p:txBody>
          <a:bodyPr/>
          <a:lstStyle/>
          <a:p>
            <a:pPr>
              <a:buFontTx/>
              <a:buChar char="-"/>
            </a:pPr>
            <a:r>
              <a:rPr lang="en-US" i="1" smtClean="0"/>
              <a:t>Song of the Pipa</a:t>
            </a:r>
            <a:endParaRPr lang="en-US" smtClean="0"/>
          </a:p>
          <a:p>
            <a:pPr>
              <a:buFont typeface="Arial" charset="0"/>
              <a:buNone/>
            </a:pPr>
            <a:r>
              <a:rPr lang="en-US" smtClean="0"/>
              <a:t>	- courtesan as the mirror image of the poet</a:t>
            </a:r>
          </a:p>
          <a:p>
            <a:pPr>
              <a:buFont typeface="Arial" charset="0"/>
              <a:buNone/>
            </a:pPr>
            <a:r>
              <a:rPr lang="en-US" smtClean="0"/>
              <a:t>	- feminine voice (Grace Fong)</a:t>
            </a:r>
          </a:p>
          <a:p>
            <a:pPr>
              <a:buFont typeface="Arial" charset="0"/>
              <a:buNone/>
            </a:pPr>
            <a:r>
              <a:rPr lang="en-US" smtClean="0"/>
              <a:t>	- communicating through sound (both universally understandable and yet the purview of connoisseurs)</a:t>
            </a:r>
          </a:p>
          <a:p>
            <a:pPr>
              <a:buFont typeface="Arial" charset="0"/>
              <a:buNone/>
            </a:pPr>
            <a:r>
              <a:rPr lang="en-US" smtClean="0"/>
              <a:t>	- </a:t>
            </a:r>
            <a:r>
              <a:rPr lang="zh-TW" altLang="en-US" smtClean="0">
                <a:cs typeface="新細明體"/>
              </a:rPr>
              <a:t>知音</a:t>
            </a:r>
            <a:r>
              <a:rPr lang="en-US" altLang="zh-TW" smtClean="0">
                <a:cs typeface="新細明體"/>
              </a:rPr>
              <a:t>: the one who knows the tone (Yu Boya and Zhong Ziqi)</a:t>
            </a:r>
          </a:p>
          <a:p>
            <a:pPr>
              <a:buFont typeface="Arial" charset="0"/>
              <a:buNone/>
            </a:pPr>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Bai Juyi (and Self Fashioning)</a:t>
            </a:r>
          </a:p>
        </p:txBody>
      </p:sp>
      <p:sp>
        <p:nvSpPr>
          <p:cNvPr id="52226" name="Content Placeholder 2"/>
          <p:cNvSpPr>
            <a:spLocks noGrp="1"/>
          </p:cNvSpPr>
          <p:nvPr>
            <p:ph idx="1"/>
          </p:nvPr>
        </p:nvSpPr>
        <p:spPr/>
        <p:txBody>
          <a:bodyPr/>
          <a:lstStyle/>
          <a:p>
            <a:pPr>
              <a:buFontTx/>
              <a:buChar char="-"/>
            </a:pPr>
            <a:r>
              <a:rPr lang="en-US" i="1" smtClean="0"/>
              <a:t>The Song of the Pipa</a:t>
            </a:r>
            <a:endParaRPr lang="en-US" smtClean="0"/>
          </a:p>
          <a:p>
            <a:pPr lvl="1">
              <a:buFontTx/>
              <a:buChar char="-"/>
            </a:pPr>
            <a:r>
              <a:rPr lang="en-US" smtClean="0"/>
              <a:t>Sound as Acoustic Break</a:t>
            </a:r>
          </a:p>
          <a:p>
            <a:pPr lvl="1">
              <a:buFontTx/>
              <a:buChar char="-"/>
            </a:pPr>
            <a:r>
              <a:rPr lang="en-US" smtClean="0"/>
              <a:t>Sound as Unidentified Acoustic Object</a:t>
            </a:r>
          </a:p>
          <a:p>
            <a:pPr lvl="1">
              <a:buFontTx/>
              <a:buChar char="-"/>
            </a:pPr>
            <a:r>
              <a:rPr lang="en-US" smtClean="0"/>
              <a:t>Sound as the Beginning of a Quest</a:t>
            </a:r>
          </a:p>
          <a:p>
            <a:pPr lvl="1">
              <a:buFontTx/>
              <a:buChar char="-"/>
            </a:pPr>
            <a:r>
              <a:rPr lang="en-US" smtClean="0"/>
              <a:t>Sound as a Poetic Challenge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China as an Oral/Textual Culture</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None/>
              <a:defRPr/>
            </a:pPr>
            <a:r>
              <a:rPr lang="en-US" dirty="0" smtClean="0"/>
              <a:t>“Poetry is the extension of thought.  What is thought in the heart becomes a poem when words issue forth.  When emotions stir one within, they take shape in the words.  When his words are insufficient, then he exclaims and sighs; when exclamations and sighs are insufficient, he chants and signs; when chant and song are insufficient, without thinking, eh automatically gestures with his hands and stamps his feet.”  (“Major Preface to </a:t>
            </a:r>
            <a:r>
              <a:rPr lang="en-US" i="1" dirty="0" smtClean="0"/>
              <a:t>The Classic of Poetry</a:t>
            </a:r>
            <a:r>
              <a:rPr lang="en-US" dirty="0" smtClean="0"/>
              <a:t>, 1</a:t>
            </a:r>
            <a:r>
              <a:rPr lang="en-US" baseline="30000" dirty="0" smtClean="0"/>
              <a:t>st</a:t>
            </a:r>
            <a:r>
              <a:rPr lang="en-US" dirty="0" smtClean="0"/>
              <a:t> /2</a:t>
            </a:r>
            <a:r>
              <a:rPr lang="en-US" baseline="30000" dirty="0" smtClean="0"/>
              <a:t>nd</a:t>
            </a:r>
            <a:r>
              <a:rPr lang="en-US" dirty="0" smtClean="0"/>
              <a:t> Century CE)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Chapter 5: The Western Wing </a:t>
            </a:r>
            <a:r>
              <a:rPr lang="en-US" i="1" dirty="0" err="1" smtClean="0"/>
              <a:t>Zhugongdiao</a:t>
            </a:r>
            <a:endParaRPr lang="en-US" dirty="0"/>
          </a:p>
        </p:txBody>
      </p:sp>
      <p:sp>
        <p:nvSpPr>
          <p:cNvPr id="53250" name="Content Placeholder 2"/>
          <p:cNvSpPr>
            <a:spLocks noGrp="1"/>
          </p:cNvSpPr>
          <p:nvPr>
            <p:ph idx="1"/>
          </p:nvPr>
        </p:nvSpPr>
        <p:spPr/>
        <p:txBody>
          <a:bodyPr/>
          <a:lstStyle/>
          <a:p>
            <a:pPr>
              <a:buFontTx/>
              <a:buChar char="-"/>
            </a:pPr>
            <a:r>
              <a:rPr lang="en-US" smtClean="0"/>
              <a:t>Commercial</a:t>
            </a:r>
          </a:p>
          <a:p>
            <a:pPr>
              <a:buFontTx/>
              <a:buChar char="-"/>
            </a:pPr>
            <a:r>
              <a:rPr lang="en-US" smtClean="0"/>
              <a:t>Urban</a:t>
            </a:r>
          </a:p>
          <a:p>
            <a:pPr>
              <a:buFontTx/>
              <a:buChar char="-"/>
            </a:pPr>
            <a:r>
              <a:rPr lang="en-US" smtClean="0"/>
              <a:t>Vernacular</a:t>
            </a:r>
          </a:p>
          <a:p>
            <a:pPr>
              <a:buFontTx/>
              <a:buChar char="-"/>
            </a:pPr>
            <a:r>
              <a:rPr lang="en-US" smtClean="0"/>
              <a:t>All Inclusive and Variegated</a:t>
            </a:r>
          </a:p>
          <a:p>
            <a:pPr>
              <a:buFontTx/>
              <a:buChar char="-"/>
            </a:pPr>
            <a:r>
              <a:rPr lang="en-US" smtClean="0"/>
              <a:t>Print Culture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Chapter 5: Urban, Commercial Culture</a:t>
            </a:r>
            <a:endParaRPr lang="en-US" dirty="0"/>
          </a:p>
        </p:txBody>
      </p:sp>
      <p:sp>
        <p:nvSpPr>
          <p:cNvPr id="54274" name="Content Placeholder 2"/>
          <p:cNvSpPr>
            <a:spLocks noGrp="1"/>
          </p:cNvSpPr>
          <p:nvPr>
            <p:ph idx="1"/>
          </p:nvPr>
        </p:nvSpPr>
        <p:spPr/>
        <p:txBody>
          <a:bodyPr/>
          <a:lstStyle/>
          <a:p>
            <a:pPr>
              <a:buFont typeface="Arial" charset="0"/>
              <a:buNone/>
            </a:pPr>
            <a:r>
              <a:rPr lang="en-US" smtClean="0"/>
              <a:t>Going Up River At the Qing Ming Festival (Zhang Zeduan 1085-1145)</a:t>
            </a:r>
          </a:p>
          <a:p>
            <a:pPr>
              <a:buFont typeface="Arial" charset="0"/>
              <a:buNone/>
            </a:pPr>
            <a:endParaRPr lang="en-US" smtClean="0"/>
          </a:p>
          <a:p>
            <a:pPr>
              <a:buFont typeface="Arial" charset="0"/>
              <a:buNone/>
            </a:pPr>
            <a:r>
              <a:rPr lang="en-US" smtClean="0">
                <a:hlinkClick r:id="rId2"/>
              </a:rPr>
              <a:t>http://www.npm.gov.tw/exh96/orientation/flash_4/index.html</a:t>
            </a:r>
            <a:endParaRPr lang="en-US" smtClean="0"/>
          </a:p>
          <a:p>
            <a:pPr>
              <a:buFont typeface="Arial" charset="0"/>
              <a:buNone/>
            </a:pPr>
            <a:endParaRPr lang="en-US" smtClean="0"/>
          </a:p>
          <a:p>
            <a:pPr>
              <a:buFont typeface="Arial" charset="0"/>
              <a:buNone/>
            </a:pPr>
            <a:r>
              <a:rPr lang="en-US" smtClean="0"/>
              <a:t>Meng Yuanlao (fl. 1126-1147), </a:t>
            </a:r>
            <a:r>
              <a:rPr lang="en-US" i="1" smtClean="0"/>
              <a:t>Reminiscences of the Eastern Capital</a:t>
            </a: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t>Chapter 5: </a:t>
            </a:r>
            <a:r>
              <a:rPr lang="en-US" i="1" smtClean="0"/>
              <a:t>Western Wing</a:t>
            </a:r>
            <a:endParaRPr lang="en-US" smtClean="0"/>
          </a:p>
        </p:txBody>
      </p:sp>
      <p:sp>
        <p:nvSpPr>
          <p:cNvPr id="55298" name="Content Placeholder 2"/>
          <p:cNvSpPr>
            <a:spLocks noGrp="1"/>
          </p:cNvSpPr>
          <p:nvPr>
            <p:ph idx="1"/>
          </p:nvPr>
        </p:nvSpPr>
        <p:spPr/>
        <p:txBody>
          <a:bodyPr/>
          <a:lstStyle/>
          <a:p>
            <a:pPr>
              <a:buFontTx/>
              <a:buChar char="-"/>
            </a:pPr>
            <a:r>
              <a:rPr lang="en-US" smtClean="0"/>
              <a:t>Dong Jieyuan (Master Dong)</a:t>
            </a:r>
          </a:p>
          <a:p>
            <a:pPr>
              <a:buFontTx/>
              <a:buChar char="-"/>
            </a:pPr>
            <a:r>
              <a:rPr lang="en-US" smtClean="0"/>
              <a:t>Active between 1190-1208</a:t>
            </a:r>
          </a:p>
          <a:p>
            <a:pPr>
              <a:buFontTx/>
              <a:buChar char="-"/>
            </a:pPr>
            <a:r>
              <a:rPr lang="en-US" smtClean="0"/>
              <a:t>Jin (Northern Dynasty; 1115-1234)</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Chapter 5: </a:t>
            </a:r>
            <a:r>
              <a:rPr lang="en-US" i="1" smtClean="0"/>
              <a:t>Western Wing</a:t>
            </a:r>
            <a:endParaRPr lang="en-US" smtClean="0"/>
          </a:p>
        </p:txBody>
      </p:sp>
      <p:sp>
        <p:nvSpPr>
          <p:cNvPr id="56322" name="Content Placeholder 2"/>
          <p:cNvSpPr>
            <a:spLocks noGrp="1"/>
          </p:cNvSpPr>
          <p:nvPr>
            <p:ph idx="1"/>
          </p:nvPr>
        </p:nvSpPr>
        <p:spPr/>
        <p:txBody>
          <a:bodyPr/>
          <a:lstStyle/>
          <a:p>
            <a:pPr>
              <a:buFont typeface="Arial" charset="0"/>
              <a:buNone/>
            </a:pPr>
            <a:r>
              <a:rPr lang="en-US" smtClean="0"/>
              <a:t>All Keys and Modes/Chantefable/</a:t>
            </a:r>
            <a:r>
              <a:rPr lang="en-US" i="1" smtClean="0"/>
              <a:t>Zhugongdiao</a:t>
            </a:r>
            <a:endParaRPr lang="en-US" smtClean="0"/>
          </a:p>
          <a:p>
            <a:pPr>
              <a:buFontTx/>
              <a:buChar char="-"/>
            </a:pPr>
            <a:r>
              <a:rPr lang="en-US" smtClean="0"/>
              <a:t>Flourished between 1170-1280</a:t>
            </a:r>
          </a:p>
          <a:p>
            <a:pPr>
              <a:buFontTx/>
              <a:buChar char="-"/>
            </a:pPr>
            <a:r>
              <a:rPr lang="en-US" smtClean="0"/>
              <a:t>Only three are left, two partial.</a:t>
            </a:r>
          </a:p>
          <a:p>
            <a:pPr>
              <a:buFontTx/>
              <a:buChar char="-"/>
            </a:pPr>
            <a:r>
              <a:rPr lang="en-US" smtClean="0"/>
              <a:t>Combination of sung poetry (vernacular) and prose (classical)</a:t>
            </a:r>
          </a:p>
          <a:p>
            <a:pPr>
              <a:buFontTx/>
              <a:buChar char="-"/>
            </a:pPr>
            <a:r>
              <a:rPr lang="en-US" smtClean="0"/>
              <a:t>Songs are different tunes (</a:t>
            </a:r>
            <a:r>
              <a:rPr lang="en-US" i="1" smtClean="0"/>
              <a:t>diao</a:t>
            </a:r>
            <a:r>
              <a:rPr lang="en-US" smtClean="0"/>
              <a:t>) set into a suite to the same key (</a:t>
            </a:r>
            <a:r>
              <a:rPr lang="en-US" i="1" smtClean="0"/>
              <a:t>gong</a:t>
            </a:r>
            <a:r>
              <a:rPr lang="en-US" smtClean="0"/>
              <a:t>), plus witty coda.</a:t>
            </a:r>
          </a:p>
          <a:p>
            <a:pPr>
              <a:buFontTx/>
              <a:buChar char="-"/>
            </a:pPr>
            <a:r>
              <a:rPr lang="en-US" smtClean="0"/>
              <a:t>Urban, commercial form of literature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Chapter 5: </a:t>
            </a:r>
            <a:r>
              <a:rPr lang="en-US" i="1" smtClean="0"/>
              <a:t>Western Wing</a:t>
            </a:r>
            <a:endParaRPr lang="en-US" smtClean="0"/>
          </a:p>
        </p:txBody>
      </p:sp>
      <p:sp>
        <p:nvSpPr>
          <p:cNvPr id="57346" name="Content Placeholder 2"/>
          <p:cNvSpPr>
            <a:spLocks noGrp="1"/>
          </p:cNvSpPr>
          <p:nvPr>
            <p:ph idx="1"/>
          </p:nvPr>
        </p:nvSpPr>
        <p:spPr/>
        <p:txBody>
          <a:bodyPr/>
          <a:lstStyle/>
          <a:p>
            <a:pPr>
              <a:buFontTx/>
              <a:buChar char="-"/>
            </a:pPr>
            <a:r>
              <a:rPr lang="en-US" smtClean="0"/>
              <a:t>Commercial Performance</a:t>
            </a:r>
          </a:p>
          <a:p>
            <a:pPr lvl="1">
              <a:buFontTx/>
              <a:buChar char="-"/>
            </a:pPr>
            <a:r>
              <a:rPr lang="en-US" smtClean="0"/>
              <a:t>Lengthy (total of eight chapters), several times as long as the original short story (</a:t>
            </a:r>
            <a:r>
              <a:rPr lang="en-US" i="1" smtClean="0"/>
              <a:t>The Tale of Yingying</a:t>
            </a:r>
            <a:r>
              <a:rPr lang="en-US" smtClean="0"/>
              <a:t>) by Yuan Zhen.</a:t>
            </a:r>
          </a:p>
          <a:p>
            <a:pPr lvl="1">
              <a:buFontTx/>
              <a:buChar char="-"/>
            </a:pPr>
            <a:r>
              <a:rPr lang="en-US" smtClean="0"/>
              <a:t>Cliff-hangers</a:t>
            </a:r>
          </a:p>
          <a:p>
            <a:pPr lvl="1">
              <a:buFontTx/>
              <a:buChar char="-"/>
            </a:pPr>
            <a:r>
              <a:rPr lang="en-US" smtClean="0"/>
              <a:t>(Acoustic) Spectacle</a:t>
            </a:r>
          </a:p>
          <a:p>
            <a:pPr lvl="1">
              <a:buFontTx/>
              <a:buChar char="-"/>
            </a:pPr>
            <a:r>
              <a:rPr lang="en-US" smtClean="0"/>
              <a:t>Happy Ending</a:t>
            </a:r>
          </a:p>
          <a:p>
            <a:pPr lvl="1">
              <a:buFontTx/>
              <a:buChar char="-"/>
            </a:pPr>
            <a:r>
              <a:rPr lang="en-US" smtClean="0"/>
              <a:t>Variegated in Form/Language/Cast of Characters/Voices</a:t>
            </a:r>
          </a:p>
          <a:p>
            <a:pPr lvl="1">
              <a:buFontTx/>
              <a:buChar char="-"/>
            </a:pP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Chapter 5: Western Wing </a:t>
            </a:r>
            <a:r>
              <a:rPr lang="en-US" i="1" dirty="0" err="1" smtClean="0"/>
              <a:t>Zhugongdiao</a:t>
            </a:r>
            <a:endParaRPr lang="en-US" dirty="0"/>
          </a:p>
        </p:txBody>
      </p:sp>
      <p:sp>
        <p:nvSpPr>
          <p:cNvPr id="58370" name="Content Placeholder 2"/>
          <p:cNvSpPr>
            <a:spLocks noGrp="1"/>
          </p:cNvSpPr>
          <p:nvPr>
            <p:ph idx="1"/>
          </p:nvPr>
        </p:nvSpPr>
        <p:spPr/>
        <p:txBody>
          <a:bodyPr/>
          <a:lstStyle/>
          <a:p>
            <a:pPr>
              <a:buFontTx/>
              <a:buChar char="-"/>
            </a:pPr>
            <a:r>
              <a:rPr lang="en-US" smtClean="0"/>
              <a:t>Many Characters, One Voice</a:t>
            </a:r>
          </a:p>
          <a:p>
            <a:pPr lvl="1">
              <a:buFontTx/>
              <a:buChar char="-"/>
            </a:pPr>
            <a:r>
              <a:rPr lang="en-US" smtClean="0"/>
              <a:t>Monoglossic to Heteroglossic (Bahktin)</a:t>
            </a:r>
          </a:p>
          <a:p>
            <a:pPr lvl="2">
              <a:buFontTx/>
              <a:buChar char="-"/>
            </a:pPr>
            <a:r>
              <a:rPr lang="en-US" smtClean="0"/>
              <a:t>Poetry vs. The Novel?</a:t>
            </a:r>
          </a:p>
          <a:p>
            <a:pPr lvl="1">
              <a:buFontTx/>
              <a:buChar char="-"/>
            </a:pPr>
            <a:r>
              <a:rPr lang="en-US" smtClean="0"/>
              <a:t>Multiple subjectivities</a:t>
            </a:r>
          </a:p>
          <a:p>
            <a:pPr lvl="1">
              <a:buFontTx/>
              <a:buChar char="-"/>
            </a:pPr>
            <a:r>
              <a:rPr lang="en-US" smtClean="0"/>
              <a:t>Multiple perspectives</a:t>
            </a:r>
          </a:p>
          <a:p>
            <a:pPr lvl="1">
              <a:buFontTx/>
              <a:buChar char="-"/>
            </a:pPr>
            <a:r>
              <a:rPr lang="en-US" smtClean="0"/>
              <a:t>Questioning of any single perspective</a:t>
            </a:r>
          </a:p>
          <a:p>
            <a:pPr lvl="1">
              <a:buFontTx/>
              <a:buChar char="-"/>
            </a:pPr>
            <a:r>
              <a:rPr lang="en-US" smtClean="0"/>
              <a:t>Transcendent position of Author/Reader/Storyteller/Listener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Chapter 6: </a:t>
            </a:r>
            <a:r>
              <a:rPr lang="en-US" i="1" dirty="0" smtClean="0"/>
              <a:t>Western Wing</a:t>
            </a:r>
            <a:r>
              <a:rPr lang="en-US" dirty="0" smtClean="0"/>
              <a:t> (the Opera)</a:t>
            </a:r>
            <a:endParaRPr lang="en-US" dirty="0"/>
          </a:p>
        </p:txBody>
      </p:sp>
      <p:sp>
        <p:nvSpPr>
          <p:cNvPr id="3" name="Content Placeholder 2"/>
          <p:cNvSpPr>
            <a:spLocks noGrp="1"/>
          </p:cNvSpPr>
          <p:nvPr>
            <p:ph idx="1"/>
          </p:nvPr>
        </p:nvSpPr>
        <p:spPr/>
        <p:txBody>
          <a:bodyPr rtlCol="0">
            <a:normAutofit fontScale="62500" lnSpcReduction="20000"/>
          </a:bodyPr>
          <a:lstStyle/>
          <a:p>
            <a:pPr fontAlgn="auto">
              <a:spcAft>
                <a:spcPts val="0"/>
              </a:spcAft>
              <a:buFontTx/>
              <a:buChar char="-"/>
              <a:defRPr/>
            </a:pPr>
            <a:r>
              <a:rPr lang="en-US" dirty="0" smtClean="0"/>
              <a:t>Wang </a:t>
            </a:r>
            <a:r>
              <a:rPr lang="en-US" dirty="0" err="1" smtClean="0"/>
              <a:t>Shifu</a:t>
            </a:r>
            <a:r>
              <a:rPr lang="en-US" dirty="0" smtClean="0"/>
              <a:t> (Ca. 1250-1300)</a:t>
            </a:r>
          </a:p>
          <a:p>
            <a:pPr fontAlgn="auto">
              <a:spcAft>
                <a:spcPts val="0"/>
              </a:spcAft>
              <a:buFontTx/>
              <a:buChar char="-"/>
              <a:defRPr/>
            </a:pPr>
            <a:r>
              <a:rPr lang="en-US" dirty="0" smtClean="0"/>
              <a:t>Most popular love story </a:t>
            </a:r>
          </a:p>
          <a:p>
            <a:pPr fontAlgn="auto">
              <a:spcAft>
                <a:spcPts val="0"/>
              </a:spcAft>
              <a:buFontTx/>
              <a:buChar char="-"/>
              <a:defRPr/>
            </a:pPr>
            <a:r>
              <a:rPr lang="en-US" dirty="0" smtClean="0"/>
              <a:t>First print 1498</a:t>
            </a:r>
          </a:p>
          <a:p>
            <a:pPr fontAlgn="auto">
              <a:spcAft>
                <a:spcPts val="0"/>
              </a:spcAft>
              <a:buFontTx/>
              <a:buChar char="-"/>
              <a:defRPr/>
            </a:pPr>
            <a:r>
              <a:rPr lang="en-US" dirty="0" smtClean="0"/>
              <a:t>60 editions by 1644</a:t>
            </a:r>
          </a:p>
          <a:p>
            <a:pPr fontAlgn="auto">
              <a:spcAft>
                <a:spcPts val="0"/>
              </a:spcAft>
              <a:buFontTx/>
              <a:buChar char="-"/>
              <a:defRPr/>
            </a:pPr>
            <a:r>
              <a:rPr lang="en-US" dirty="0" smtClean="0"/>
              <a:t>Beautifully illustrated</a:t>
            </a:r>
          </a:p>
          <a:p>
            <a:pPr fontAlgn="auto">
              <a:spcAft>
                <a:spcPts val="0"/>
              </a:spcAft>
              <a:buFont typeface="Arial"/>
              <a:buNone/>
              <a:defRPr/>
            </a:pPr>
            <a:r>
              <a:rPr lang="en-US" dirty="0" smtClean="0"/>
              <a:t>	</a:t>
            </a:r>
            <a:r>
              <a:rPr lang="en-US" dirty="0" smtClean="0">
                <a:hlinkClick r:id="rId2"/>
              </a:rPr>
              <a:t>http://big5.hwjyw.com/zhwh/ctwh/zgwx/gdwx/200712/t20071213_10221.shtml</a:t>
            </a:r>
            <a:endParaRPr lang="en-US" dirty="0" smtClean="0"/>
          </a:p>
          <a:p>
            <a:pPr fontAlgn="auto">
              <a:spcAft>
                <a:spcPts val="0"/>
              </a:spcAft>
              <a:buFont typeface="Arial"/>
              <a:buNone/>
              <a:defRPr/>
            </a:pPr>
            <a:endParaRPr lang="en-US" dirty="0" smtClean="0"/>
          </a:p>
          <a:p>
            <a:pPr fontAlgn="auto">
              <a:spcAft>
                <a:spcPts val="0"/>
              </a:spcAft>
              <a:buFont typeface="Arial"/>
              <a:buNone/>
              <a:defRPr/>
            </a:pPr>
            <a:r>
              <a:rPr lang="en-US" dirty="0" smtClean="0">
                <a:hlinkClick r:id="rId3"/>
              </a:rPr>
              <a:t>	http://www.books.com.tw/exep/prod/china/chinafile.php?item=CN10104705</a:t>
            </a:r>
            <a:endParaRPr lang="en-US" dirty="0" smtClean="0"/>
          </a:p>
          <a:p>
            <a:pPr fontAlgn="auto">
              <a:spcAft>
                <a:spcPts val="0"/>
              </a:spcAft>
              <a:buFont typeface="Arial"/>
              <a:buNone/>
              <a:defRPr/>
            </a:pPr>
            <a:endParaRPr lang="en-US" dirty="0" smtClean="0"/>
          </a:p>
          <a:p>
            <a:pPr fontAlgn="auto">
              <a:spcAft>
                <a:spcPts val="0"/>
              </a:spcAft>
              <a:buFontTx/>
              <a:buChar char="-"/>
              <a:defRPr/>
            </a:pPr>
            <a:r>
              <a:rPr lang="en-US" dirty="0" smtClean="0"/>
              <a:t>Influence on opera, but also novels (</a:t>
            </a:r>
            <a:r>
              <a:rPr lang="en-US" i="1" dirty="0" smtClean="0"/>
              <a:t>Dream of the Red Chamber</a:t>
            </a:r>
            <a:r>
              <a:rPr lang="en-US" dirty="0" smtClean="0"/>
              <a:t>)</a:t>
            </a:r>
          </a:p>
          <a:p>
            <a:pPr fontAlgn="auto">
              <a:spcAft>
                <a:spcPts val="0"/>
              </a:spcAft>
              <a:buFontTx/>
              <a:buChar char="-"/>
              <a:defRPr/>
            </a:pPr>
            <a:r>
              <a:rPr lang="en-US" dirty="0" smtClean="0"/>
              <a:t>Long: 21 acts total (regular </a:t>
            </a:r>
            <a:r>
              <a:rPr lang="en-US" i="1" dirty="0" err="1" smtClean="0"/>
              <a:t>zaju</a:t>
            </a:r>
            <a:r>
              <a:rPr lang="en-US" dirty="0" smtClean="0"/>
              <a:t> is 4 acts)</a:t>
            </a:r>
          </a:p>
          <a:p>
            <a:pPr fontAlgn="auto">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t>Chapter Six: Yuan </a:t>
            </a:r>
            <a:r>
              <a:rPr lang="en-US" i="1" smtClean="0"/>
              <a:t>Zaju</a:t>
            </a:r>
            <a:endParaRPr lang="en-US" smtClean="0"/>
          </a:p>
        </p:txBody>
      </p:sp>
      <p:sp>
        <p:nvSpPr>
          <p:cNvPr id="3" name="Content Placeholder 2"/>
          <p:cNvSpPr>
            <a:spLocks noGrp="1"/>
          </p:cNvSpPr>
          <p:nvPr>
            <p:ph idx="1"/>
          </p:nvPr>
        </p:nvSpPr>
        <p:spPr/>
        <p:txBody>
          <a:bodyPr rtlCol="0">
            <a:normAutofit fontScale="85000" lnSpcReduction="10000"/>
          </a:bodyPr>
          <a:lstStyle/>
          <a:p>
            <a:pPr fontAlgn="auto">
              <a:spcAft>
                <a:spcPts val="0"/>
              </a:spcAft>
              <a:buFontTx/>
              <a:buChar char="-"/>
              <a:defRPr/>
            </a:pPr>
            <a:r>
              <a:rPr lang="en-US" dirty="0" smtClean="0"/>
              <a:t>“Mixed Plays”: vaudeville performances</a:t>
            </a:r>
          </a:p>
          <a:p>
            <a:pPr fontAlgn="auto">
              <a:spcAft>
                <a:spcPts val="0"/>
              </a:spcAft>
              <a:buFontTx/>
              <a:buChar char="-"/>
              <a:defRPr/>
            </a:pPr>
            <a:r>
              <a:rPr lang="en-US" dirty="0" smtClean="0"/>
              <a:t>13</a:t>
            </a:r>
            <a:r>
              <a:rPr lang="en-US" baseline="30000" dirty="0" smtClean="0"/>
              <a:t>th</a:t>
            </a:r>
            <a:r>
              <a:rPr lang="en-US" dirty="0" smtClean="0"/>
              <a:t>-16</a:t>
            </a:r>
            <a:r>
              <a:rPr lang="en-US" baseline="30000" dirty="0" smtClean="0"/>
              <a:t>th</a:t>
            </a:r>
            <a:r>
              <a:rPr lang="en-US" dirty="0" smtClean="0"/>
              <a:t> centuries</a:t>
            </a:r>
          </a:p>
          <a:p>
            <a:pPr fontAlgn="auto">
              <a:spcAft>
                <a:spcPts val="0"/>
              </a:spcAft>
              <a:buFontTx/>
              <a:buChar char="-"/>
              <a:defRPr/>
            </a:pPr>
            <a:r>
              <a:rPr lang="en-US" dirty="0" smtClean="0"/>
              <a:t>Yuan (1279-1368) performances, Ming (1368-1644) texts</a:t>
            </a:r>
          </a:p>
          <a:p>
            <a:pPr lvl="1" fontAlgn="auto">
              <a:spcAft>
                <a:spcPts val="0"/>
              </a:spcAft>
              <a:buFontTx/>
              <a:buChar char="-"/>
              <a:defRPr/>
            </a:pPr>
            <a:r>
              <a:rPr lang="en-US" dirty="0" smtClean="0"/>
              <a:t>Gradual </a:t>
            </a:r>
            <a:r>
              <a:rPr lang="en-US" dirty="0" err="1" smtClean="0"/>
              <a:t>textualization</a:t>
            </a:r>
            <a:endParaRPr lang="en-US" dirty="0" smtClean="0"/>
          </a:p>
          <a:p>
            <a:pPr lvl="1" fontAlgn="auto">
              <a:spcAft>
                <a:spcPts val="0"/>
              </a:spcAft>
              <a:buFontTx/>
              <a:buChar char="-"/>
              <a:defRPr/>
            </a:pPr>
            <a:r>
              <a:rPr lang="en-US" dirty="0" smtClean="0"/>
              <a:t>Zhu </a:t>
            </a:r>
            <a:r>
              <a:rPr lang="en-US" dirty="0" err="1" smtClean="0"/>
              <a:t>Youdun</a:t>
            </a:r>
            <a:r>
              <a:rPr lang="en-US" dirty="0" smtClean="0"/>
              <a:t> (1379-1439)</a:t>
            </a:r>
          </a:p>
          <a:p>
            <a:pPr lvl="1" fontAlgn="auto">
              <a:spcAft>
                <a:spcPts val="0"/>
              </a:spcAft>
              <a:buFontTx/>
              <a:buChar char="-"/>
              <a:defRPr/>
            </a:pPr>
            <a:endParaRPr lang="en-US" dirty="0" smtClean="0"/>
          </a:p>
          <a:p>
            <a:pPr lvl="1" fontAlgn="auto">
              <a:spcAft>
                <a:spcPts val="0"/>
              </a:spcAft>
              <a:buFontTx/>
              <a:buChar char="-"/>
              <a:defRPr/>
            </a:pPr>
            <a:r>
              <a:rPr lang="en-US" dirty="0" smtClean="0"/>
              <a:t>Four acts, only one role sings</a:t>
            </a:r>
          </a:p>
          <a:p>
            <a:pPr lvl="1" fontAlgn="auto">
              <a:spcAft>
                <a:spcPts val="0"/>
              </a:spcAft>
              <a:buFontTx/>
              <a:buChar char="-"/>
              <a:defRPr/>
            </a:pPr>
            <a:r>
              <a:rPr lang="en-US" dirty="0" smtClean="0"/>
              <a:t>Art form replaced by Southern </a:t>
            </a:r>
            <a:r>
              <a:rPr lang="en-US" dirty="0" err="1" smtClean="0"/>
              <a:t>Kunqu</a:t>
            </a:r>
            <a:r>
              <a:rPr lang="en-US" dirty="0" smtClean="0"/>
              <a:t> opera (16</a:t>
            </a:r>
            <a:r>
              <a:rPr lang="en-US" baseline="30000" dirty="0" smtClean="0"/>
              <a:t>th</a:t>
            </a:r>
            <a:r>
              <a:rPr lang="en-US" dirty="0" smtClean="0"/>
              <a:t> century; much longer), and regional operas (in particular Peking opera; often performed as single scenes)</a:t>
            </a:r>
          </a:p>
        </p:txBody>
      </p:sp>
      <p:sp>
        <p:nvSpPr>
          <p:cNvPr id="60419" name="TextBox 3"/>
          <p:cNvSpPr txBox="1">
            <a:spLocks noChangeArrowheads="1"/>
          </p:cNvSpPr>
          <p:nvPr/>
        </p:nvSpPr>
        <p:spPr bwMode="auto">
          <a:xfrm>
            <a:off x="700088" y="5313363"/>
            <a:ext cx="184150" cy="368300"/>
          </a:xfrm>
          <a:prstGeom prst="rect">
            <a:avLst/>
          </a:prstGeom>
          <a:noFill/>
          <a:ln w="9525">
            <a:noFill/>
            <a:miter lim="800000"/>
            <a:headEnd/>
            <a:tailEnd/>
          </a:ln>
        </p:spPr>
        <p:txBody>
          <a:bodyPr wrap="none">
            <a:spAutoFit/>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Chapter 6: Opera</a:t>
            </a:r>
          </a:p>
        </p:txBody>
      </p:sp>
      <p:sp>
        <p:nvSpPr>
          <p:cNvPr id="3" name="Content Placeholder 2"/>
          <p:cNvSpPr>
            <a:spLocks noGrp="1"/>
          </p:cNvSpPr>
          <p:nvPr>
            <p:ph idx="1"/>
          </p:nvPr>
        </p:nvSpPr>
        <p:spPr/>
        <p:txBody>
          <a:bodyPr rtlCol="0">
            <a:normAutofit fontScale="47500" lnSpcReduction="20000"/>
          </a:bodyPr>
          <a:lstStyle/>
          <a:p>
            <a:pPr fontAlgn="auto">
              <a:spcAft>
                <a:spcPts val="0"/>
              </a:spcAft>
              <a:buFontTx/>
              <a:buChar char="-"/>
              <a:defRPr/>
            </a:pPr>
            <a:r>
              <a:rPr lang="en-US" dirty="0" smtClean="0"/>
              <a:t>variegation:</a:t>
            </a:r>
          </a:p>
          <a:p>
            <a:pPr fontAlgn="auto">
              <a:spcAft>
                <a:spcPts val="0"/>
              </a:spcAft>
              <a:buFont typeface="Arial"/>
              <a:buNone/>
              <a:defRPr/>
            </a:pPr>
            <a:r>
              <a:rPr lang="en-US" dirty="0" smtClean="0"/>
              <a:t>	- </a:t>
            </a:r>
            <a:r>
              <a:rPr lang="en-US" dirty="0" err="1" smtClean="0"/>
              <a:t>acrobatics/opera/drama/comedy/tragedy/juggling/dancing/pantomime/prostitution</a:t>
            </a:r>
            <a:endParaRPr lang="en-US" dirty="0" smtClean="0"/>
          </a:p>
          <a:p>
            <a:pPr fontAlgn="auto">
              <a:spcAft>
                <a:spcPts val="0"/>
              </a:spcAft>
              <a:buFont typeface="Arial"/>
              <a:buNone/>
              <a:defRPr/>
            </a:pPr>
            <a:endParaRPr lang="en-US" dirty="0" smtClean="0"/>
          </a:p>
          <a:p>
            <a:pPr fontAlgn="auto">
              <a:spcAft>
                <a:spcPts val="0"/>
              </a:spcAft>
              <a:buFontTx/>
              <a:buChar char="-"/>
              <a:defRPr/>
            </a:pPr>
            <a:r>
              <a:rPr lang="en-US" dirty="0" smtClean="0"/>
              <a:t>Role types: male lead, female lead, clown, villain</a:t>
            </a:r>
          </a:p>
          <a:p>
            <a:pPr lvl="1" fontAlgn="auto">
              <a:spcAft>
                <a:spcPts val="0"/>
              </a:spcAft>
              <a:buFont typeface="Arial"/>
              <a:buNone/>
              <a:defRPr/>
            </a:pPr>
            <a:r>
              <a:rPr lang="en-US" dirty="0" smtClean="0"/>
              <a:t>- Less character, more role type; emphasis on the performance/lineage/art vs. instant </a:t>
            </a:r>
            <a:r>
              <a:rPr lang="en-US" dirty="0" err="1" smtClean="0"/>
              <a:t>recognizability</a:t>
            </a:r>
            <a:endParaRPr lang="en-US" dirty="0" smtClean="0"/>
          </a:p>
          <a:p>
            <a:pPr fontAlgn="auto">
              <a:spcAft>
                <a:spcPts val="0"/>
              </a:spcAft>
              <a:buFontTx/>
              <a:buChar char="-"/>
              <a:defRPr/>
            </a:pPr>
            <a:endParaRPr lang="en-US" dirty="0" smtClean="0"/>
          </a:p>
          <a:p>
            <a:pPr fontAlgn="auto">
              <a:spcAft>
                <a:spcPts val="0"/>
              </a:spcAft>
              <a:buFontTx/>
              <a:buChar char="-"/>
              <a:defRPr/>
            </a:pPr>
            <a:r>
              <a:rPr lang="en-US" dirty="0" smtClean="0"/>
              <a:t>Non-realist: stage settings, costumes, dialogue, movement</a:t>
            </a:r>
          </a:p>
          <a:p>
            <a:pPr fontAlgn="auto">
              <a:spcAft>
                <a:spcPts val="0"/>
              </a:spcAft>
              <a:buFontTx/>
              <a:buChar char="-"/>
              <a:defRPr/>
            </a:pPr>
            <a:endParaRPr lang="en-US" dirty="0" smtClean="0"/>
          </a:p>
          <a:p>
            <a:pPr fontAlgn="auto">
              <a:spcAft>
                <a:spcPts val="0"/>
              </a:spcAft>
              <a:buFontTx/>
              <a:buChar char="-"/>
              <a:defRPr/>
            </a:pPr>
            <a:r>
              <a:rPr lang="en-US" dirty="0" smtClean="0"/>
              <a:t> Different forms of musical accompaniment (depending on region)</a:t>
            </a:r>
          </a:p>
          <a:p>
            <a:pPr fontAlgn="auto">
              <a:spcAft>
                <a:spcPts val="0"/>
              </a:spcAft>
              <a:buFontTx/>
              <a:buChar char="-"/>
              <a:defRPr/>
            </a:pPr>
            <a:endParaRPr lang="en-US" dirty="0" smtClean="0"/>
          </a:p>
          <a:p>
            <a:pPr fontAlgn="auto">
              <a:spcAft>
                <a:spcPts val="0"/>
              </a:spcAft>
              <a:buFontTx/>
              <a:buChar char="-"/>
              <a:defRPr/>
            </a:pPr>
            <a:r>
              <a:rPr lang="en-US" dirty="0" smtClean="0"/>
              <a:t> local rural opera, elite opera, urban opera, imperial opera</a:t>
            </a:r>
          </a:p>
          <a:p>
            <a:pPr fontAlgn="auto">
              <a:spcAft>
                <a:spcPts val="0"/>
              </a:spcAft>
              <a:buFontTx/>
              <a:buChar char="-"/>
              <a:defRPr/>
            </a:pPr>
            <a:endParaRPr lang="en-US" dirty="0" smtClean="0"/>
          </a:p>
          <a:p>
            <a:pPr fontAlgn="auto">
              <a:spcAft>
                <a:spcPts val="0"/>
              </a:spcAft>
              <a:buFontTx/>
              <a:buChar char="-"/>
              <a:defRPr/>
            </a:pPr>
            <a:r>
              <a:rPr lang="en-US" dirty="0" smtClean="0"/>
              <a:t>Plethora of subjects: romantic love, crime stories, historical/epic plays, ritual plays</a:t>
            </a:r>
          </a:p>
          <a:p>
            <a:pPr fontAlgn="auto">
              <a:spcAft>
                <a:spcPts val="0"/>
              </a:spcAft>
              <a:buFontTx/>
              <a:buChar char="-"/>
              <a:defRPr/>
            </a:pPr>
            <a:endParaRPr lang="en-US" dirty="0" smtClean="0"/>
          </a:p>
          <a:p>
            <a:pPr fontAlgn="auto">
              <a:spcAft>
                <a:spcPts val="0"/>
              </a:spcAft>
              <a:buFontTx/>
              <a:buChar char="-"/>
              <a:defRPr/>
            </a:pPr>
            <a:r>
              <a:rPr lang="en-US" dirty="0" smtClean="0"/>
              <a:t>Famous Operas: </a:t>
            </a:r>
            <a:r>
              <a:rPr lang="en-US" dirty="0" err="1" smtClean="0"/>
              <a:t>Gao</a:t>
            </a:r>
            <a:r>
              <a:rPr lang="en-US" dirty="0" smtClean="0"/>
              <a:t> Ming (</a:t>
            </a:r>
            <a:r>
              <a:rPr lang="en-US" dirty="0" err="1" smtClean="0"/>
              <a:t>c</a:t>
            </a:r>
            <a:r>
              <a:rPr lang="en-US" dirty="0" smtClean="0"/>
              <a:t>. 1305-1370), </a:t>
            </a:r>
            <a:r>
              <a:rPr lang="en-US" i="1" dirty="0" smtClean="0"/>
              <a:t>The Tale of the Lute</a:t>
            </a:r>
            <a:r>
              <a:rPr lang="en-US" dirty="0" smtClean="0"/>
              <a:t>; Tang </a:t>
            </a:r>
            <a:r>
              <a:rPr lang="en-US" dirty="0" err="1" smtClean="0"/>
              <a:t>Xianzu</a:t>
            </a:r>
            <a:r>
              <a:rPr lang="en-US" dirty="0" smtClean="0"/>
              <a:t> (1550-1616), </a:t>
            </a:r>
            <a:r>
              <a:rPr lang="en-US" i="1" dirty="0" smtClean="0"/>
              <a:t>Peony Pavilion</a:t>
            </a:r>
            <a:r>
              <a:rPr lang="en-US" dirty="0" smtClean="0"/>
              <a:t>; Hong </a:t>
            </a:r>
            <a:r>
              <a:rPr lang="en-US" dirty="0" err="1" smtClean="0"/>
              <a:t>Sheng</a:t>
            </a:r>
            <a:r>
              <a:rPr lang="en-US" dirty="0" smtClean="0"/>
              <a:t> (1645-1704), </a:t>
            </a:r>
            <a:r>
              <a:rPr lang="en-US" i="1" dirty="0" smtClean="0"/>
              <a:t>Palace of Eternal Life</a:t>
            </a:r>
            <a:r>
              <a:rPr lang="en-US" dirty="0" smtClean="0"/>
              <a:t>; Kong </a:t>
            </a:r>
            <a:r>
              <a:rPr lang="en-US" dirty="0" err="1" smtClean="0"/>
              <a:t>Shangren</a:t>
            </a:r>
            <a:r>
              <a:rPr lang="en-US" dirty="0" smtClean="0"/>
              <a:t> (1648-1718), </a:t>
            </a:r>
            <a:r>
              <a:rPr lang="en-US" i="1" dirty="0" smtClean="0"/>
              <a:t>Peach Blossom Fan</a:t>
            </a:r>
            <a:r>
              <a:rPr lang="en-US" dirty="0" smtClean="0"/>
              <a:t>.</a:t>
            </a:r>
          </a:p>
          <a:p>
            <a:pPr fontAlgn="auto">
              <a:spcAft>
                <a:spcPts val="0"/>
              </a:spcAft>
              <a:buFont typeface="Arial"/>
              <a:buNone/>
              <a:defRPr/>
            </a:pPr>
            <a:endParaRPr lang="en-US" dirty="0" smtClean="0"/>
          </a:p>
          <a:p>
            <a:pPr fontAlgn="auto">
              <a:spcAft>
                <a:spcPts val="0"/>
              </a:spcAft>
              <a:buFont typeface="Arial"/>
              <a:buNone/>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Chapter 6: Yuan Opera</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None/>
              <a:defRPr/>
            </a:pPr>
            <a:r>
              <a:rPr lang="en-US" dirty="0" smtClean="0"/>
              <a:t>The Western Wing</a:t>
            </a:r>
          </a:p>
          <a:p>
            <a:pPr fontAlgn="auto">
              <a:spcAft>
                <a:spcPts val="0"/>
              </a:spcAft>
              <a:buFontTx/>
              <a:buChar char="-"/>
              <a:defRPr/>
            </a:pPr>
            <a:r>
              <a:rPr lang="en-US" dirty="0" smtClean="0"/>
              <a:t>Very popular</a:t>
            </a:r>
          </a:p>
          <a:p>
            <a:pPr fontAlgn="auto">
              <a:spcAft>
                <a:spcPts val="0"/>
              </a:spcAft>
              <a:buFontTx/>
              <a:buChar char="-"/>
              <a:defRPr/>
            </a:pPr>
            <a:r>
              <a:rPr lang="en-US" dirty="0" smtClean="0"/>
              <a:t>Importance of Spatial Setting </a:t>
            </a:r>
          </a:p>
          <a:p>
            <a:pPr fontAlgn="auto">
              <a:spcAft>
                <a:spcPts val="0"/>
              </a:spcAft>
              <a:buFontTx/>
              <a:buChar char="-"/>
              <a:defRPr/>
            </a:pPr>
            <a:r>
              <a:rPr lang="en-US" dirty="0" smtClean="0"/>
              <a:t>Gender Roles (feminized masculinity)</a:t>
            </a:r>
          </a:p>
          <a:p>
            <a:pPr fontAlgn="auto">
              <a:spcAft>
                <a:spcPts val="0"/>
              </a:spcAft>
              <a:buFontTx/>
              <a:buChar char="-"/>
              <a:defRPr/>
            </a:pPr>
            <a:r>
              <a:rPr lang="en-US" dirty="0" smtClean="0"/>
              <a:t>Slightly Erotic</a:t>
            </a:r>
          </a:p>
          <a:p>
            <a:pPr fontAlgn="auto">
              <a:spcAft>
                <a:spcPts val="0"/>
              </a:spcAft>
              <a:buFont typeface="Arial"/>
              <a:buNone/>
              <a:defRPr/>
            </a:pPr>
            <a:r>
              <a:rPr lang="en-US" dirty="0" smtClean="0"/>
              <a:t>	- forbidden love</a:t>
            </a:r>
          </a:p>
          <a:p>
            <a:pPr fontAlgn="auto">
              <a:spcAft>
                <a:spcPts val="0"/>
              </a:spcAft>
              <a:buFont typeface="Arial"/>
              <a:buNone/>
              <a:defRPr/>
            </a:pPr>
            <a:r>
              <a:rPr lang="en-US" dirty="0" smtClean="0"/>
              <a:t>	- boundary crossing</a:t>
            </a:r>
          </a:p>
          <a:p>
            <a:pPr fontAlgn="auto">
              <a:spcAft>
                <a:spcPts val="0"/>
              </a:spcAft>
              <a:buFont typeface="Arial"/>
              <a:buNone/>
              <a:defRPr/>
            </a:pPr>
            <a:r>
              <a:rPr lang="en-US" dirty="0" smtClean="0"/>
              <a:t>	- seduction (literally, linguistically, acoustically)</a:t>
            </a:r>
          </a:p>
          <a:p>
            <a:pPr fontAlgn="auto">
              <a:spcAft>
                <a:spcPts val="0"/>
              </a:spcAft>
              <a:buFont typeface="Arial"/>
              <a:buNone/>
              <a:defRP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Chinese Literature as a Record of Voice/Sound </a:t>
            </a:r>
            <a:r>
              <a:rPr lang="zh-TW" altLang="en-US" dirty="0" smtClean="0"/>
              <a:t>紙上出聲</a:t>
            </a:r>
            <a:endParaRPr lang="en-US" dirty="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Tx/>
              <a:buChar char="-"/>
              <a:defRPr/>
            </a:pPr>
            <a:r>
              <a:rPr lang="en-US" i="1" dirty="0" smtClean="0"/>
              <a:t>Classic of Poetry</a:t>
            </a:r>
            <a:r>
              <a:rPr lang="en-US" dirty="0" smtClean="0"/>
              <a:t>--Folk Song/Ritual Hymn (1000-600 BCE)</a:t>
            </a:r>
          </a:p>
          <a:p>
            <a:pPr fontAlgn="auto">
              <a:spcAft>
                <a:spcPts val="0"/>
              </a:spcAft>
              <a:buFontTx/>
              <a:buChar char="-"/>
              <a:defRPr/>
            </a:pPr>
            <a:r>
              <a:rPr lang="en-US" i="1" dirty="0" err="1" smtClean="0"/>
              <a:t>Zhuangzi</a:t>
            </a:r>
            <a:r>
              <a:rPr lang="en-US" dirty="0" smtClean="0"/>
              <a:t>—Philosophy of Sound (350 BCE)</a:t>
            </a:r>
          </a:p>
          <a:p>
            <a:pPr fontAlgn="auto">
              <a:spcAft>
                <a:spcPts val="0"/>
              </a:spcAft>
              <a:buFontTx/>
              <a:buChar char="-"/>
              <a:defRPr/>
            </a:pPr>
            <a:r>
              <a:rPr lang="en-US" dirty="0" smtClean="0"/>
              <a:t> </a:t>
            </a:r>
            <a:r>
              <a:rPr lang="en-US" i="1" dirty="0" smtClean="0"/>
              <a:t>Ballad of </a:t>
            </a:r>
            <a:r>
              <a:rPr lang="en-US" i="1" dirty="0" err="1" smtClean="0"/>
              <a:t>Mulan</a:t>
            </a:r>
            <a:r>
              <a:rPr lang="en-US" dirty="0" smtClean="0"/>
              <a:t>—Interpellation of Gendered Subject (400-600 AD)</a:t>
            </a:r>
          </a:p>
          <a:p>
            <a:pPr fontAlgn="auto">
              <a:spcAft>
                <a:spcPts val="0"/>
              </a:spcAft>
              <a:buFontTx/>
              <a:buChar char="-"/>
              <a:defRPr/>
            </a:pPr>
            <a:r>
              <a:rPr lang="en-US" i="1" dirty="0" smtClean="0"/>
              <a:t>Song of the </a:t>
            </a:r>
            <a:r>
              <a:rPr lang="en-US" i="1" dirty="0" err="1" smtClean="0"/>
              <a:t>Pipa</a:t>
            </a:r>
            <a:r>
              <a:rPr lang="en-US" i="1" dirty="0" smtClean="0"/>
              <a:t>—</a:t>
            </a:r>
            <a:r>
              <a:rPr lang="en-US" dirty="0" smtClean="0"/>
              <a:t>Act of Ventriloquism (800 AD)</a:t>
            </a:r>
          </a:p>
          <a:p>
            <a:pPr fontAlgn="auto">
              <a:spcAft>
                <a:spcPts val="0"/>
              </a:spcAft>
              <a:buFontTx/>
              <a:buChar char="-"/>
              <a:defRPr/>
            </a:pPr>
            <a:r>
              <a:rPr lang="en-US" i="1" dirty="0" smtClean="0"/>
              <a:t>Romance of the Western Chamber</a:t>
            </a:r>
            <a:r>
              <a:rPr lang="en-US" dirty="0" smtClean="0"/>
              <a:t>—All Keys and Modes (1200 AD)</a:t>
            </a:r>
          </a:p>
          <a:p>
            <a:pPr fontAlgn="auto">
              <a:spcAft>
                <a:spcPts val="0"/>
              </a:spcAft>
              <a:buFont typeface="Arial"/>
              <a:buNone/>
              <a:defRPr/>
            </a:pPr>
            <a:r>
              <a:rPr lang="en-US" dirty="0" smtClean="0"/>
              <a:t>-  </a:t>
            </a:r>
            <a:r>
              <a:rPr lang="en-US" i="1" dirty="0" smtClean="0"/>
              <a:t>Romance of the Western Chamber</a:t>
            </a:r>
            <a:r>
              <a:rPr lang="en-US" dirty="0" smtClean="0"/>
              <a:t>—Romantic Opera (1400 AD)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t>Chapter 6: Western Wing Opera</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a:buNone/>
              <a:defRPr/>
            </a:pPr>
            <a:r>
              <a:rPr lang="en-US" dirty="0" smtClean="0"/>
              <a:t>Acoustic Seduction</a:t>
            </a:r>
          </a:p>
          <a:p>
            <a:pPr fontAlgn="auto">
              <a:spcAft>
                <a:spcPts val="0"/>
              </a:spcAft>
              <a:buFont typeface="Arial"/>
              <a:buNone/>
              <a:defRPr/>
            </a:pPr>
            <a:r>
              <a:rPr lang="en-US" dirty="0" smtClean="0"/>
              <a:t>	- sound and separation (spatial/temporal)</a:t>
            </a:r>
          </a:p>
          <a:p>
            <a:pPr fontAlgn="auto">
              <a:spcAft>
                <a:spcPts val="0"/>
              </a:spcAft>
              <a:buFont typeface="Arial"/>
              <a:buNone/>
              <a:defRPr/>
            </a:pPr>
            <a:r>
              <a:rPr lang="en-US" dirty="0" smtClean="0"/>
              <a:t>			- sounds of evanescence</a:t>
            </a:r>
          </a:p>
          <a:p>
            <a:pPr fontAlgn="auto">
              <a:spcAft>
                <a:spcPts val="0"/>
              </a:spcAft>
              <a:buFont typeface="Arial"/>
              <a:buNone/>
              <a:defRPr/>
            </a:pPr>
            <a:r>
              <a:rPr lang="en-US" dirty="0" smtClean="0"/>
              <a:t>			- bamboo rustling behind the curved </a:t>
            </a:r>
            <a:r>
              <a:rPr lang="en-US" dirty="0" err="1" smtClean="0"/>
              <a:t>ballustrade</a:t>
            </a:r>
            <a:endParaRPr lang="en-US" dirty="0" smtClean="0"/>
          </a:p>
          <a:p>
            <a:pPr fontAlgn="auto">
              <a:spcAft>
                <a:spcPts val="0"/>
              </a:spcAft>
              <a:buFont typeface="Arial"/>
              <a:buNone/>
              <a:defRPr/>
            </a:pPr>
            <a:r>
              <a:rPr lang="en-US" dirty="0" smtClean="0"/>
              <a:t>			- “there his longing is limitless”</a:t>
            </a:r>
          </a:p>
          <a:p>
            <a:pPr fontAlgn="auto">
              <a:spcAft>
                <a:spcPts val="0"/>
              </a:spcAft>
              <a:buFont typeface="Arial"/>
              <a:buNone/>
              <a:defRPr/>
            </a:pPr>
            <a:r>
              <a:rPr lang="en-US" dirty="0" smtClean="0"/>
              <a:t>			- “here I have understood his intentions” </a:t>
            </a:r>
          </a:p>
          <a:p>
            <a:pPr fontAlgn="auto">
              <a:spcAft>
                <a:spcPts val="0"/>
              </a:spcAft>
              <a:buFont typeface="Arial"/>
              <a:buNone/>
              <a:defRPr/>
            </a:pPr>
            <a:r>
              <a:rPr lang="en-US" dirty="0" smtClean="0"/>
              <a:t>			- “it’s just a single thickness of red paper/and a few wide-apart stiles/but isn’t it the same as being separated by myriad screens of cloudy mountains?/How to to find someone to transmit messages”</a:t>
            </a:r>
          </a:p>
          <a:p>
            <a:pPr fontAlgn="auto">
              <a:spcAft>
                <a:spcPts val="0"/>
              </a:spcAft>
              <a:buFont typeface="Arial"/>
              <a:buNone/>
              <a:defRPr/>
            </a:pPr>
            <a:r>
              <a:rPr lang="en-US" dirty="0" smtClean="0"/>
              <a:t>			- increasingly frantic/romantic back and forth</a:t>
            </a:r>
          </a:p>
          <a:p>
            <a:pPr fontAlgn="auto">
              <a:spcAft>
                <a:spcPts val="0"/>
              </a:spcAft>
              <a:buFont typeface="Arial"/>
              <a:buNone/>
              <a:defRPr/>
            </a:pPr>
            <a:endParaRPr lang="en-US" dirty="0" smtClean="0"/>
          </a:p>
          <a:p>
            <a:pPr fontAlgn="auto">
              <a:spcAft>
                <a:spcPts val="0"/>
              </a:spcAft>
              <a:buFont typeface="Arial"/>
              <a:buNone/>
              <a:defRPr/>
            </a:pPr>
            <a:r>
              <a:rPr lang="en-US" dirty="0" smtClean="0"/>
              <a:t>	- Scholar Zhang seduces </a:t>
            </a:r>
            <a:r>
              <a:rPr lang="en-US" dirty="0" err="1" smtClean="0"/>
              <a:t>Yingying</a:t>
            </a:r>
            <a:r>
              <a:rPr lang="en-US" dirty="0" smtClean="0"/>
              <a:t>, Wang </a:t>
            </a:r>
            <a:r>
              <a:rPr lang="en-US" dirty="0" err="1" smtClean="0"/>
              <a:t>Shifu</a:t>
            </a:r>
            <a:r>
              <a:rPr lang="en-US" dirty="0" smtClean="0"/>
              <a:t> seduces his reader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Chapter 7: The Novel</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Tx/>
              <a:buChar char="-"/>
              <a:defRPr/>
            </a:pPr>
            <a:r>
              <a:rPr lang="en-US" dirty="0" smtClean="0"/>
              <a:t>Four Great Novels </a:t>
            </a:r>
            <a:r>
              <a:rPr lang="zh-TW" altLang="en-US" dirty="0" smtClean="0"/>
              <a:t>四大奇書</a:t>
            </a:r>
            <a:r>
              <a:rPr lang="en-US" altLang="zh-TW" dirty="0" smtClean="0"/>
              <a:t> (</a:t>
            </a:r>
            <a:r>
              <a:rPr lang="en-US" altLang="zh-TW" i="1" dirty="0" err="1" smtClean="0"/>
              <a:t>ssu</a:t>
            </a:r>
            <a:r>
              <a:rPr lang="en-US" altLang="zh-TW" i="1" dirty="0" smtClean="0"/>
              <a:t> </a:t>
            </a:r>
            <a:r>
              <a:rPr lang="en-US" altLang="zh-TW" i="1" dirty="0" err="1" smtClean="0"/>
              <a:t>ta</a:t>
            </a:r>
            <a:r>
              <a:rPr lang="en-US" altLang="zh-TW" i="1" dirty="0" smtClean="0"/>
              <a:t> </a:t>
            </a:r>
            <a:r>
              <a:rPr lang="en-US" altLang="zh-TW" i="1" dirty="0" err="1" smtClean="0"/>
              <a:t>ch’i</a:t>
            </a:r>
            <a:r>
              <a:rPr lang="en-US" altLang="zh-TW" i="1" dirty="0" smtClean="0"/>
              <a:t> </a:t>
            </a:r>
            <a:r>
              <a:rPr lang="en-US" altLang="zh-TW" i="1" dirty="0" err="1" smtClean="0"/>
              <a:t>shu</a:t>
            </a:r>
            <a:r>
              <a:rPr lang="en-US" altLang="zh-TW" dirty="0" smtClean="0"/>
              <a:t>)</a:t>
            </a:r>
          </a:p>
          <a:p>
            <a:pPr lvl="1" fontAlgn="auto">
              <a:spcAft>
                <a:spcPts val="0"/>
              </a:spcAft>
              <a:buFontTx/>
              <a:buChar char="-"/>
              <a:defRPr/>
            </a:pPr>
            <a:r>
              <a:rPr lang="en-US" altLang="zh-TW" dirty="0" smtClean="0"/>
              <a:t>(</a:t>
            </a:r>
            <a:r>
              <a:rPr lang="en-US" altLang="zh-TW" dirty="0" err="1" smtClean="0"/>
              <a:t>Luo</a:t>
            </a:r>
            <a:r>
              <a:rPr lang="en-US" altLang="zh-TW" dirty="0" smtClean="0"/>
              <a:t> </a:t>
            </a:r>
            <a:r>
              <a:rPr lang="en-US" altLang="zh-TW" dirty="0" err="1" smtClean="0"/>
              <a:t>Guanzhong</a:t>
            </a:r>
            <a:r>
              <a:rPr lang="en-US" altLang="zh-TW" dirty="0" smtClean="0"/>
              <a:t> (ca. 1330-1400): </a:t>
            </a:r>
            <a:r>
              <a:rPr lang="en-US" altLang="zh-TW" i="1" dirty="0" smtClean="0"/>
              <a:t>The Three Kingdoms</a:t>
            </a:r>
            <a:r>
              <a:rPr lang="en-US" altLang="zh-TW" dirty="0" smtClean="0"/>
              <a:t> (1522)</a:t>
            </a:r>
          </a:p>
          <a:p>
            <a:pPr lvl="1" fontAlgn="auto">
              <a:spcAft>
                <a:spcPts val="0"/>
              </a:spcAft>
              <a:buFontTx/>
              <a:buChar char="-"/>
              <a:defRPr/>
            </a:pPr>
            <a:r>
              <a:rPr lang="en-US" altLang="zh-TW" dirty="0" smtClean="0"/>
              <a:t>(Shi </a:t>
            </a:r>
            <a:r>
              <a:rPr lang="en-US" altLang="zh-TW" dirty="0" err="1" smtClean="0"/>
              <a:t>Nai’an</a:t>
            </a:r>
            <a:r>
              <a:rPr lang="en-US" altLang="zh-TW" dirty="0" smtClean="0"/>
              <a:t>): </a:t>
            </a:r>
            <a:r>
              <a:rPr lang="en-US" altLang="zh-TW" i="1" dirty="0" smtClean="0"/>
              <a:t>Outlaws of the Marsh</a:t>
            </a:r>
            <a:r>
              <a:rPr lang="en-US" altLang="zh-TW" dirty="0" smtClean="0"/>
              <a:t> (1550)</a:t>
            </a:r>
          </a:p>
          <a:p>
            <a:pPr lvl="1" fontAlgn="auto">
              <a:spcAft>
                <a:spcPts val="0"/>
              </a:spcAft>
              <a:buFontTx/>
              <a:buChar char="-"/>
              <a:defRPr/>
            </a:pPr>
            <a:r>
              <a:rPr lang="en-US" altLang="zh-TW" dirty="0" smtClean="0"/>
              <a:t>Wu </a:t>
            </a:r>
            <a:r>
              <a:rPr lang="en-US" altLang="zh-TW" dirty="0" err="1" smtClean="0"/>
              <a:t>Cheng’en</a:t>
            </a:r>
            <a:r>
              <a:rPr lang="en-US" altLang="zh-TW" dirty="0" smtClean="0"/>
              <a:t> (ca. 1500-1582): </a:t>
            </a:r>
            <a:r>
              <a:rPr lang="en-US" altLang="zh-TW" i="1" dirty="0" smtClean="0"/>
              <a:t>Journey to the West</a:t>
            </a:r>
            <a:r>
              <a:rPr lang="en-US" altLang="zh-TW" dirty="0" smtClean="0"/>
              <a:t> (1570-1580)</a:t>
            </a:r>
          </a:p>
          <a:p>
            <a:pPr lvl="1" fontAlgn="auto">
              <a:spcAft>
                <a:spcPts val="0"/>
              </a:spcAft>
              <a:buFontTx/>
              <a:buChar char="-"/>
              <a:defRPr/>
            </a:pPr>
            <a:r>
              <a:rPr lang="en-US" altLang="zh-TW" i="1" dirty="0" smtClean="0"/>
              <a:t>Jin Ping Mei</a:t>
            </a:r>
            <a:r>
              <a:rPr lang="en-US" altLang="zh-TW" dirty="0" smtClean="0"/>
              <a:t> (1590-1600)</a:t>
            </a:r>
            <a:endParaRPr lang="en-US" altLang="zh-TW" i="1" dirty="0" smtClean="0"/>
          </a:p>
          <a:p>
            <a:pPr fontAlgn="auto">
              <a:spcAft>
                <a:spcPts val="0"/>
              </a:spcAft>
              <a:buFontTx/>
              <a:buChar char="-"/>
              <a:defRPr/>
            </a:pPr>
            <a:r>
              <a:rPr lang="en-US" dirty="0" smtClean="0"/>
              <a:t>Plus two</a:t>
            </a:r>
          </a:p>
          <a:p>
            <a:pPr lvl="1" fontAlgn="auto">
              <a:spcAft>
                <a:spcPts val="0"/>
              </a:spcAft>
              <a:buFontTx/>
              <a:buChar char="-"/>
              <a:defRPr/>
            </a:pPr>
            <a:r>
              <a:rPr lang="en-US" dirty="0" smtClean="0"/>
              <a:t>Wu </a:t>
            </a:r>
            <a:r>
              <a:rPr lang="en-US" dirty="0" err="1" smtClean="0"/>
              <a:t>Jingzi</a:t>
            </a:r>
            <a:r>
              <a:rPr lang="en-US" dirty="0" smtClean="0"/>
              <a:t> (1701-1754): </a:t>
            </a:r>
            <a:r>
              <a:rPr lang="en-US" i="1" dirty="0" smtClean="0"/>
              <a:t>The Scholars </a:t>
            </a:r>
            <a:r>
              <a:rPr lang="en-US" dirty="0" smtClean="0"/>
              <a:t>(1740-1750)</a:t>
            </a:r>
          </a:p>
          <a:p>
            <a:pPr lvl="1" fontAlgn="auto">
              <a:spcAft>
                <a:spcPts val="0"/>
              </a:spcAft>
              <a:buFontTx/>
              <a:buChar char="-"/>
              <a:defRPr/>
            </a:pPr>
            <a:r>
              <a:rPr lang="en-US" dirty="0" smtClean="0"/>
              <a:t>Cao </a:t>
            </a:r>
            <a:r>
              <a:rPr lang="en-US" dirty="0" err="1" smtClean="0"/>
              <a:t>Xueqin</a:t>
            </a:r>
            <a:r>
              <a:rPr lang="en-US" dirty="0" smtClean="0"/>
              <a:t> (1715-1764): </a:t>
            </a:r>
            <a:r>
              <a:rPr lang="en-US" i="1" dirty="0" smtClean="0"/>
              <a:t>The Dream of the Red Chamber</a:t>
            </a:r>
            <a:r>
              <a:rPr lang="en-US" dirty="0" smtClean="0"/>
              <a:t> (1792)</a:t>
            </a:r>
            <a:endParaRPr lang="en-US" i="1" dirty="0" smtClean="0"/>
          </a:p>
          <a:p>
            <a:pPr fontAlgn="auto">
              <a:spcAft>
                <a:spcPts val="0"/>
              </a:spcAft>
              <a:buFontTx/>
              <a:buChar char="-"/>
              <a:defRPr/>
            </a:pPr>
            <a:r>
              <a:rPr lang="en-US" dirty="0" smtClean="0"/>
              <a:t>And one</a:t>
            </a:r>
          </a:p>
          <a:p>
            <a:pPr lvl="1" fontAlgn="auto">
              <a:spcAft>
                <a:spcPts val="0"/>
              </a:spcAft>
              <a:buFontTx/>
              <a:buChar char="-"/>
              <a:defRPr/>
            </a:pPr>
            <a:r>
              <a:rPr lang="en-US" dirty="0" smtClean="0"/>
              <a:t>Han </a:t>
            </a:r>
            <a:r>
              <a:rPr lang="en-US" dirty="0" err="1" smtClean="0"/>
              <a:t>Bangqing</a:t>
            </a:r>
            <a:r>
              <a:rPr lang="en-US" dirty="0" smtClean="0"/>
              <a:t> (1856-1894): </a:t>
            </a:r>
            <a:r>
              <a:rPr lang="en-US" i="1" dirty="0" smtClean="0"/>
              <a:t>Flowers of Shanghai </a:t>
            </a:r>
            <a:r>
              <a:rPr lang="en-US" dirty="0" smtClean="0"/>
              <a:t>(1892-1894)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t>Chapter 7: The Vernacular Novel</a:t>
            </a:r>
          </a:p>
        </p:txBody>
      </p:sp>
      <p:sp>
        <p:nvSpPr>
          <p:cNvPr id="65538" name="Content Placeholder 2"/>
          <p:cNvSpPr>
            <a:spLocks noGrp="1"/>
          </p:cNvSpPr>
          <p:nvPr>
            <p:ph idx="1"/>
          </p:nvPr>
        </p:nvSpPr>
        <p:spPr/>
        <p:txBody>
          <a:bodyPr/>
          <a:lstStyle/>
          <a:p>
            <a:pPr>
              <a:buFontTx/>
              <a:buChar char="-"/>
            </a:pPr>
            <a:r>
              <a:rPr lang="en-US" smtClean="0"/>
              <a:t>From Epic</a:t>
            </a:r>
          </a:p>
          <a:p>
            <a:pPr lvl="1">
              <a:buFontTx/>
              <a:buChar char="-"/>
            </a:pPr>
            <a:r>
              <a:rPr lang="en-US" i="1" smtClean="0"/>
              <a:t>Three Kingdoms</a:t>
            </a:r>
            <a:r>
              <a:rPr lang="en-US" smtClean="0"/>
              <a:t>:</a:t>
            </a:r>
          </a:p>
          <a:p>
            <a:pPr lvl="2">
              <a:buFontTx/>
              <a:buChar char="-"/>
            </a:pPr>
            <a:r>
              <a:rPr lang="en-US" smtClean="0"/>
              <a:t>Historical Setting: Fall of the Han, Rise of Wei, Shu-Han, Wu</a:t>
            </a:r>
          </a:p>
          <a:p>
            <a:pPr lvl="2">
              <a:buFontTx/>
              <a:buChar char="-"/>
            </a:pPr>
            <a:r>
              <a:rPr lang="en-US" smtClean="0"/>
              <a:t>Historical (and Heroic) Characters: Cao Cao, Liu Bei, Guan Yu, Zhuge Liang (and 1500 others)</a:t>
            </a:r>
          </a:p>
          <a:p>
            <a:pPr lvl="2">
              <a:buFontTx/>
              <a:buChar char="-"/>
            </a:pPr>
            <a:r>
              <a:rPr lang="en-US" smtClean="0"/>
              <a:t>Historical Language: closer to classical, quite serious, heroic</a:t>
            </a:r>
          </a:p>
          <a:p>
            <a:pPr lvl="2">
              <a:buFontTx/>
              <a:buChar char="-"/>
            </a:pPr>
            <a:r>
              <a:rPr lang="en-US" smtClean="0"/>
              <a:t>Sharing a Pre-Existing World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t>Chapter 7: The Vernacular Novel</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Tx/>
              <a:buChar char="-"/>
              <a:defRPr/>
            </a:pPr>
            <a:r>
              <a:rPr lang="en-US" dirty="0" smtClean="0"/>
              <a:t>To not quite so Epic</a:t>
            </a:r>
          </a:p>
          <a:p>
            <a:pPr lvl="1" fontAlgn="auto">
              <a:spcAft>
                <a:spcPts val="0"/>
              </a:spcAft>
              <a:buFontTx/>
              <a:buChar char="-"/>
              <a:defRPr/>
            </a:pPr>
            <a:r>
              <a:rPr lang="en-US" i="1" dirty="0" smtClean="0"/>
              <a:t>Outlaws</a:t>
            </a:r>
            <a:r>
              <a:rPr lang="en-US" dirty="0" smtClean="0"/>
              <a:t>:</a:t>
            </a:r>
          </a:p>
          <a:p>
            <a:pPr lvl="2" fontAlgn="auto">
              <a:spcAft>
                <a:spcPts val="0"/>
              </a:spcAft>
              <a:buFontTx/>
              <a:buChar char="-"/>
              <a:defRPr/>
            </a:pPr>
            <a:r>
              <a:rPr lang="en-US" dirty="0" smtClean="0"/>
              <a:t>(More Recent) Historical Setting (with a lot of embellishment)</a:t>
            </a:r>
          </a:p>
          <a:p>
            <a:pPr lvl="2" fontAlgn="auto">
              <a:spcAft>
                <a:spcPts val="0"/>
              </a:spcAft>
              <a:buFontTx/>
              <a:buChar char="-"/>
              <a:defRPr/>
            </a:pPr>
            <a:r>
              <a:rPr lang="en-US" dirty="0" smtClean="0"/>
              <a:t>Historical and Fictional Characters</a:t>
            </a:r>
          </a:p>
          <a:p>
            <a:pPr lvl="2" fontAlgn="auto">
              <a:spcAft>
                <a:spcPts val="0"/>
              </a:spcAft>
              <a:buFontTx/>
              <a:buChar char="-"/>
              <a:defRPr/>
            </a:pPr>
            <a:r>
              <a:rPr lang="en-US" dirty="0" smtClean="0"/>
              <a:t>Lively Everyday Language</a:t>
            </a:r>
          </a:p>
          <a:p>
            <a:pPr fontAlgn="auto">
              <a:spcAft>
                <a:spcPts val="0"/>
              </a:spcAft>
              <a:buFontTx/>
              <a:buChar char="-"/>
              <a:defRPr/>
            </a:pPr>
            <a:r>
              <a:rPr lang="en-US" dirty="0" smtClean="0"/>
              <a:t>To not Epic:</a:t>
            </a:r>
          </a:p>
          <a:p>
            <a:pPr lvl="1" fontAlgn="auto">
              <a:spcAft>
                <a:spcPts val="0"/>
              </a:spcAft>
              <a:buFontTx/>
              <a:buChar char="-"/>
              <a:defRPr/>
            </a:pPr>
            <a:r>
              <a:rPr lang="en-US" i="1" dirty="0" smtClean="0"/>
              <a:t>Jin Ping Mei</a:t>
            </a:r>
            <a:r>
              <a:rPr lang="en-US" dirty="0" smtClean="0"/>
              <a:t>:</a:t>
            </a:r>
          </a:p>
          <a:p>
            <a:pPr lvl="2" fontAlgn="auto">
              <a:spcAft>
                <a:spcPts val="0"/>
              </a:spcAft>
              <a:buFontTx/>
              <a:buChar char="-"/>
              <a:defRPr/>
            </a:pPr>
            <a:r>
              <a:rPr lang="en-US" dirty="0" smtClean="0"/>
              <a:t>Historical Setting: Contemporary Concerns</a:t>
            </a:r>
          </a:p>
          <a:p>
            <a:pPr lvl="2" fontAlgn="auto">
              <a:spcAft>
                <a:spcPts val="0"/>
              </a:spcAft>
              <a:buFontTx/>
              <a:buChar char="-"/>
              <a:defRPr/>
            </a:pPr>
            <a:r>
              <a:rPr lang="en-US" dirty="0" smtClean="0"/>
              <a:t>Purely Fictional Characters</a:t>
            </a:r>
          </a:p>
          <a:p>
            <a:pPr lvl="2" fontAlgn="auto">
              <a:spcAft>
                <a:spcPts val="0"/>
              </a:spcAft>
              <a:buFontTx/>
              <a:buChar char="-"/>
              <a:defRPr/>
            </a:pPr>
            <a:r>
              <a:rPr lang="en-US" dirty="0" smtClean="0"/>
              <a:t>Dirty Language</a:t>
            </a:r>
          </a:p>
          <a:p>
            <a:pPr lvl="2" fontAlgn="auto">
              <a:spcAft>
                <a:spcPts val="0"/>
              </a:spcAft>
              <a:buFontTx/>
              <a:buChar char="-"/>
              <a:defRPr/>
            </a:pPr>
            <a:r>
              <a:rPr lang="en-US" dirty="0" smtClean="0"/>
              <a:t>Critique of a Fictionally Created Work</a:t>
            </a:r>
          </a:p>
          <a:p>
            <a:pPr lvl="2" fontAlgn="auto">
              <a:spcAft>
                <a:spcPts val="0"/>
              </a:spcAft>
              <a:buFontTx/>
              <a:buChar char="-"/>
              <a:defRPr/>
            </a:pPr>
            <a:endParaRPr lang="en-US" dirty="0" smtClean="0"/>
          </a:p>
          <a:p>
            <a:pPr lvl="2" fontAlgn="auto">
              <a:spcAft>
                <a:spcPts val="0"/>
              </a:spcAft>
              <a:buFontTx/>
              <a:buChar char="-"/>
              <a:defRPr/>
            </a:pPr>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t>Chapter 7: </a:t>
            </a:r>
            <a:r>
              <a:rPr lang="en-US" i="1" smtClean="0"/>
              <a:t>The Outlaws</a:t>
            </a:r>
            <a:endParaRPr lang="en-US" smtClean="0"/>
          </a:p>
        </p:txBody>
      </p:sp>
      <p:sp>
        <p:nvSpPr>
          <p:cNvPr id="67586" name="Content Placeholder 2"/>
          <p:cNvSpPr>
            <a:spLocks noGrp="1"/>
          </p:cNvSpPr>
          <p:nvPr>
            <p:ph idx="1"/>
          </p:nvPr>
        </p:nvSpPr>
        <p:spPr/>
        <p:txBody>
          <a:bodyPr/>
          <a:lstStyle/>
          <a:p>
            <a:pPr>
              <a:buFontTx/>
              <a:buChar char="-"/>
            </a:pPr>
            <a:r>
              <a:rPr lang="en-US" smtClean="0"/>
              <a:t>Tale of Accumulation</a:t>
            </a:r>
          </a:p>
          <a:p>
            <a:pPr lvl="1">
              <a:buFontTx/>
              <a:buChar char="-"/>
            </a:pPr>
            <a:r>
              <a:rPr lang="en-US" smtClean="0"/>
              <a:t>Plot: 70-120 Chapters</a:t>
            </a:r>
          </a:p>
          <a:p>
            <a:pPr lvl="1">
              <a:buFontTx/>
              <a:buChar char="-"/>
            </a:pPr>
            <a:r>
              <a:rPr lang="en-US" smtClean="0"/>
              <a:t>Language: From Sparse to Rich in Detail</a:t>
            </a:r>
          </a:p>
          <a:p>
            <a:pPr lvl="1">
              <a:buFontTx/>
              <a:buChar char="-"/>
            </a:pPr>
            <a:r>
              <a:rPr lang="en-US" smtClean="0"/>
              <a:t>Characters: 108 Heroes</a:t>
            </a:r>
          </a:p>
          <a:p>
            <a:pPr lvl="1">
              <a:buFontTx/>
              <a:buChar char="-"/>
            </a:pPr>
            <a:r>
              <a:rPr lang="en-US" smtClean="0"/>
              <a:t>Historical Development: History, Oral Tale, Opera, Painting, Poetry</a:t>
            </a:r>
          </a:p>
          <a:p>
            <a:pPr lvl="1">
              <a:buFontTx/>
              <a:buChar char="-"/>
            </a:pPr>
            <a:r>
              <a:rPr lang="en-US" smtClean="0"/>
              <a:t>Historical Background: Emperor Huizong (1119-1125)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19087"/>
          </a:xfrm>
        </p:spPr>
        <p:txBody>
          <a:bodyPr rtlCol="0">
            <a:normAutofit fontScale="90000"/>
          </a:bodyPr>
          <a:lstStyle/>
          <a:p>
            <a:pPr fontAlgn="auto">
              <a:spcAft>
                <a:spcPts val="0"/>
              </a:spcAft>
              <a:defRPr/>
            </a:pPr>
            <a:endParaRPr lang="en-US" dirty="0"/>
          </a:p>
        </p:txBody>
      </p:sp>
      <p:pic>
        <p:nvPicPr>
          <p:cNvPr id="68610" name="Content Placeholder 3" descr="Reading D (Illustration to Chapter 65).jpg"/>
          <p:cNvPicPr>
            <a:picLocks noGrp="1" noChangeAspect="1"/>
          </p:cNvPicPr>
          <p:nvPr>
            <p:ph idx="1"/>
          </p:nvPr>
        </p:nvPicPr>
        <p:blipFill>
          <a:blip r:embed="rId2"/>
          <a:srcRect l="-89885" r="-89885"/>
          <a:stretch>
            <a:fillRect/>
          </a:stretch>
        </p:blipFill>
        <p:spPr>
          <a:xfrm>
            <a:off x="-1117600" y="274638"/>
            <a:ext cx="11887200" cy="6537325"/>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Chapter 7: The Vernacular Novel</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None/>
              <a:defRPr/>
            </a:pPr>
            <a:r>
              <a:rPr lang="en-US" dirty="0" smtClean="0"/>
              <a:t>“Description interests us in the novel precisely because we are not actually interested in what is described.  </a:t>
            </a:r>
            <a:r>
              <a:rPr lang="en-US" b="1" dirty="0" smtClean="0"/>
              <a:t>We disregard the objects which are placed before us in order to pay attention to the manner in which they are presented.  </a:t>
            </a:r>
            <a:r>
              <a:rPr lang="en-US" dirty="0" smtClean="0"/>
              <a:t>Neither </a:t>
            </a:r>
            <a:r>
              <a:rPr lang="en-US" dirty="0" err="1" smtClean="0"/>
              <a:t>Sancho</a:t>
            </a:r>
            <a:r>
              <a:rPr lang="en-US" dirty="0" smtClean="0"/>
              <a:t>, nor the priest, nor the barber, nor the Knight of the Green Overcoat, nor Madame Bovary, nor her husband, nor the foolish </a:t>
            </a:r>
            <a:r>
              <a:rPr lang="en-US" dirty="0" err="1" smtClean="0"/>
              <a:t>Homais</a:t>
            </a:r>
            <a:r>
              <a:rPr lang="en-US" dirty="0" smtClean="0"/>
              <a:t> are interesting.  We would not give two cents to see them….” (José Ortega </a:t>
            </a:r>
            <a:r>
              <a:rPr lang="en-US" dirty="0" err="1" smtClean="0"/>
              <a:t>y</a:t>
            </a:r>
            <a:r>
              <a:rPr lang="en-US" dirty="0" smtClean="0"/>
              <a:t> </a:t>
            </a:r>
            <a:r>
              <a:rPr lang="en-US" dirty="0" err="1" smtClean="0"/>
              <a:t>Gasset</a:t>
            </a:r>
            <a:r>
              <a:rPr lang="en-US" dirty="0" smtClean="0"/>
              <a:t>, </a:t>
            </a:r>
            <a:r>
              <a:rPr lang="en-US" i="1" dirty="0" smtClean="0"/>
              <a:t>Meditations on </a:t>
            </a:r>
            <a:r>
              <a:rPr lang="en-US" dirty="0" smtClean="0"/>
              <a:t>Quixote)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Chapter 8: Interlineal Commentary</a:t>
            </a:r>
          </a:p>
        </p:txBody>
      </p:sp>
      <p:sp>
        <p:nvSpPr>
          <p:cNvPr id="3" name="Content Placeholder 2"/>
          <p:cNvSpPr>
            <a:spLocks noGrp="1"/>
          </p:cNvSpPr>
          <p:nvPr>
            <p:ph idx="1"/>
          </p:nvPr>
        </p:nvSpPr>
        <p:spPr/>
        <p:txBody>
          <a:bodyPr rtlCol="0">
            <a:normAutofit fontScale="92500"/>
          </a:bodyPr>
          <a:lstStyle/>
          <a:p>
            <a:pPr fontAlgn="auto">
              <a:spcAft>
                <a:spcPts val="0"/>
              </a:spcAft>
              <a:buFontTx/>
              <a:buChar char="-"/>
              <a:defRPr/>
            </a:pPr>
            <a:r>
              <a:rPr lang="en-US" dirty="0" smtClean="0"/>
              <a:t>Jin </a:t>
            </a:r>
            <a:r>
              <a:rPr lang="en-US" dirty="0" err="1" smtClean="0"/>
              <a:t>Shengtan</a:t>
            </a:r>
            <a:r>
              <a:rPr lang="en-US" dirty="0" smtClean="0"/>
              <a:t> (1608-1661)</a:t>
            </a:r>
          </a:p>
          <a:p>
            <a:pPr lvl="1" fontAlgn="auto">
              <a:spcAft>
                <a:spcPts val="0"/>
              </a:spcAft>
              <a:buFontTx/>
              <a:buChar char="-"/>
              <a:defRPr/>
            </a:pPr>
            <a:r>
              <a:rPr lang="en-US" dirty="0" smtClean="0"/>
              <a:t>Suzhou (</a:t>
            </a:r>
            <a:r>
              <a:rPr lang="en-US" dirty="0" err="1" smtClean="0"/>
              <a:t>Jiangnan</a:t>
            </a:r>
            <a:r>
              <a:rPr lang="en-US" dirty="0" smtClean="0"/>
              <a:t>)</a:t>
            </a:r>
          </a:p>
          <a:p>
            <a:pPr lvl="1" fontAlgn="auto">
              <a:spcAft>
                <a:spcPts val="0"/>
              </a:spcAft>
              <a:buFontTx/>
              <a:buChar char="-"/>
              <a:defRPr/>
            </a:pPr>
            <a:r>
              <a:rPr lang="en-US" dirty="0" smtClean="0"/>
              <a:t>No official position</a:t>
            </a:r>
          </a:p>
          <a:p>
            <a:pPr lvl="1" fontAlgn="auto">
              <a:spcAft>
                <a:spcPts val="0"/>
              </a:spcAft>
              <a:buFontTx/>
              <a:buChar char="-"/>
              <a:defRPr/>
            </a:pPr>
            <a:r>
              <a:rPr lang="en-US" dirty="0" smtClean="0"/>
              <a:t>Executed after a government protest</a:t>
            </a:r>
          </a:p>
          <a:p>
            <a:pPr lvl="1" fontAlgn="auto">
              <a:spcAft>
                <a:spcPts val="0"/>
              </a:spcAft>
              <a:buFontTx/>
              <a:buChar char="-"/>
              <a:defRPr/>
            </a:pPr>
            <a:r>
              <a:rPr lang="en-US" dirty="0" err="1" smtClean="0"/>
              <a:t>Syncretic</a:t>
            </a:r>
            <a:r>
              <a:rPr lang="en-US" dirty="0" smtClean="0"/>
              <a:t> Beliefs (Confucianism, Buddhism, Taoism)</a:t>
            </a:r>
          </a:p>
          <a:p>
            <a:pPr lvl="1" fontAlgn="auto">
              <a:spcAft>
                <a:spcPts val="0"/>
              </a:spcAft>
              <a:buFontTx/>
              <a:buChar char="-"/>
              <a:defRPr/>
            </a:pPr>
            <a:r>
              <a:rPr lang="en-US" dirty="0" smtClean="0"/>
              <a:t>Eccentric Points of View</a:t>
            </a:r>
          </a:p>
          <a:p>
            <a:pPr lvl="1" fontAlgn="auto">
              <a:spcAft>
                <a:spcPts val="0"/>
              </a:spcAft>
              <a:buFontTx/>
              <a:buChar char="-"/>
              <a:defRPr/>
            </a:pPr>
            <a:r>
              <a:rPr lang="en-US" dirty="0" smtClean="0"/>
              <a:t>Six Books of Genius</a:t>
            </a:r>
          </a:p>
          <a:p>
            <a:pPr lvl="1" fontAlgn="auto">
              <a:spcAft>
                <a:spcPts val="0"/>
              </a:spcAft>
              <a:buFontTx/>
              <a:buChar char="-"/>
              <a:defRPr/>
            </a:pPr>
            <a:r>
              <a:rPr lang="en-US" dirty="0" smtClean="0"/>
              <a:t>Hugely influential: How to Read/Write/Comment the Novel</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t>Chapter 8: Interlineal Commentary</a:t>
            </a:r>
          </a:p>
        </p:txBody>
      </p:sp>
      <p:sp>
        <p:nvSpPr>
          <p:cNvPr id="71682" name="Content Placeholder 2"/>
          <p:cNvSpPr>
            <a:spLocks noGrp="1"/>
          </p:cNvSpPr>
          <p:nvPr>
            <p:ph idx="1"/>
          </p:nvPr>
        </p:nvSpPr>
        <p:spPr/>
        <p:txBody>
          <a:bodyPr/>
          <a:lstStyle/>
          <a:p>
            <a:pPr>
              <a:buFontTx/>
              <a:buChar char="-"/>
            </a:pPr>
            <a:r>
              <a:rPr lang="en-US" smtClean="0"/>
              <a:t>Jin’s </a:t>
            </a:r>
            <a:r>
              <a:rPr lang="en-US" i="1" smtClean="0"/>
              <a:t>Outlaws of the Marsh</a:t>
            </a:r>
            <a:endParaRPr lang="en-US" smtClean="0"/>
          </a:p>
          <a:p>
            <a:pPr lvl="1">
              <a:buFontTx/>
              <a:buChar char="-"/>
            </a:pPr>
            <a:r>
              <a:rPr lang="en-US" smtClean="0"/>
              <a:t>70 chapters (instead of 120)</a:t>
            </a:r>
          </a:p>
          <a:p>
            <a:pPr lvl="1">
              <a:buFontTx/>
              <a:buChar char="-"/>
            </a:pPr>
            <a:r>
              <a:rPr lang="en-US" smtClean="0"/>
              <a:t>Ends with a dream/suicide</a:t>
            </a:r>
          </a:p>
          <a:p>
            <a:pPr lvl="1">
              <a:buFontTx/>
              <a:buChar char="-"/>
            </a:pPr>
            <a:r>
              <a:rPr lang="en-US" smtClean="0"/>
              <a:t>Three prefaces</a:t>
            </a:r>
          </a:p>
          <a:p>
            <a:pPr lvl="1">
              <a:buFontTx/>
              <a:buChar char="-"/>
            </a:pPr>
            <a:r>
              <a:rPr lang="en-US" smtClean="0"/>
              <a:t>Emphasizes Author</a:t>
            </a:r>
          </a:p>
          <a:p>
            <a:pPr lvl="1">
              <a:buFontTx/>
              <a:buChar char="-"/>
            </a:pPr>
            <a:r>
              <a:rPr lang="en-US" smtClean="0"/>
              <a:t>Writes Interlineal Commentaries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endParaRPr lang="en-US" smtClean="0"/>
          </a:p>
        </p:txBody>
      </p:sp>
      <p:sp>
        <p:nvSpPr>
          <p:cNvPr id="72706" name="Content Placeholder 2"/>
          <p:cNvSpPr>
            <a:spLocks noGrp="1"/>
          </p:cNvSpPr>
          <p:nvPr>
            <p:ph idx="1"/>
          </p:nvPr>
        </p:nvSpPr>
        <p:spPr/>
        <p:txBody>
          <a:bodyPr/>
          <a:lstStyle/>
          <a:p>
            <a:pPr>
              <a:buFont typeface="Arial" charset="0"/>
              <a:buNone/>
            </a:pPr>
            <a:endParaRPr lang="en-US" smtClean="0"/>
          </a:p>
        </p:txBody>
      </p:sp>
      <p:pic>
        <p:nvPicPr>
          <p:cNvPr id="72707" name="Picture 3"/>
          <p:cNvPicPr>
            <a:picLocks noChangeAspect="1"/>
          </p:cNvPicPr>
          <p:nvPr/>
        </p:nvPicPr>
        <p:blipFill>
          <a:blip r:embed="rId2"/>
          <a:srcRect/>
          <a:stretch>
            <a:fillRect/>
          </a:stretch>
        </p:blipFill>
        <p:spPr bwMode="auto">
          <a:xfrm>
            <a:off x="2614613" y="1152525"/>
            <a:ext cx="3963987" cy="5286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1. Early Chinese Literature: What is Literature?</a:t>
            </a:r>
            <a:endParaRPr lang="en-US" dirty="0"/>
          </a:p>
        </p:txBody>
      </p:sp>
      <p:sp>
        <p:nvSpPr>
          <p:cNvPr id="18434" name="Content Placeholder 2"/>
          <p:cNvSpPr>
            <a:spLocks noGrp="1"/>
          </p:cNvSpPr>
          <p:nvPr>
            <p:ph idx="1"/>
          </p:nvPr>
        </p:nvSpPr>
        <p:spPr/>
        <p:txBody>
          <a:bodyPr/>
          <a:lstStyle/>
          <a:p>
            <a:pPr>
              <a:buFontTx/>
              <a:buChar char="-"/>
            </a:pPr>
            <a:r>
              <a:rPr lang="en-US" i="1" smtClean="0"/>
              <a:t>Classic of Poetry/Zhuangzi</a:t>
            </a:r>
            <a:endParaRPr lang="en-US" smtClean="0"/>
          </a:p>
          <a:p>
            <a:pPr>
              <a:buFont typeface="Arial" charset="0"/>
              <a:buNone/>
            </a:pPr>
            <a:r>
              <a:rPr lang="en-US" smtClean="0"/>
              <a:t>	- relationship between politics/ritual/literature</a:t>
            </a:r>
          </a:p>
          <a:p>
            <a:pPr>
              <a:buFont typeface="Arial" charset="0"/>
              <a:buNone/>
            </a:pPr>
            <a:r>
              <a:rPr lang="en-US" smtClean="0"/>
              <a:t>	- relationship between philosophy/literature</a:t>
            </a:r>
          </a:p>
          <a:p>
            <a:pPr>
              <a:buFont typeface="Arial" charset="0"/>
              <a:buNone/>
            </a:pPr>
            <a:r>
              <a:rPr lang="en-US" smtClean="0"/>
              <a:t>- Bronze, Bone, Bamboo Strips</a:t>
            </a:r>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t>Chapter 8: Interlineal Commentary</a:t>
            </a:r>
          </a:p>
        </p:txBody>
      </p:sp>
      <p:sp>
        <p:nvSpPr>
          <p:cNvPr id="73730" name="Content Placeholder 2"/>
          <p:cNvSpPr>
            <a:spLocks noGrp="1"/>
          </p:cNvSpPr>
          <p:nvPr>
            <p:ph idx="1"/>
          </p:nvPr>
        </p:nvSpPr>
        <p:spPr/>
        <p:txBody>
          <a:bodyPr/>
          <a:lstStyle/>
          <a:p>
            <a:r>
              <a:rPr lang="en-US" smtClean="0"/>
              <a:t>- inserted into the text</a:t>
            </a:r>
          </a:p>
          <a:p>
            <a:endParaRPr lang="en-US" smtClean="0"/>
          </a:p>
          <a:p>
            <a:pPr lvl="1"/>
            <a:r>
              <a:rPr lang="en-US" smtClean="0"/>
              <a:t>Blurs boundaries of text/commentary; author/editor/reader/text</a:t>
            </a:r>
          </a:p>
          <a:p>
            <a:pPr lvl="1"/>
            <a:r>
              <a:rPr lang="en-US" smtClean="0"/>
              <a:t>Creation of a Community Sharing Text</a:t>
            </a:r>
          </a:p>
          <a:p>
            <a:pPr lvl="1"/>
            <a:r>
              <a:rPr lang="en-US" smtClean="0"/>
              <a:t>Adds Aesthetic Appreciation</a:t>
            </a:r>
          </a:p>
          <a:p>
            <a:pPr lvl="1"/>
            <a:r>
              <a:rPr lang="en-US" smtClean="0"/>
              <a:t>Creates Boundaries to the Community</a:t>
            </a:r>
          </a:p>
          <a:p>
            <a:pPr lvl="1"/>
            <a:r>
              <a:rPr lang="en-US" smtClean="0"/>
              <a:t>Adds Value to Book, Reader in Competitive Market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2. Middle Period Literature: Voice and Identity</a:t>
            </a:r>
            <a:endParaRPr lang="en-US" dirty="0"/>
          </a:p>
        </p:txBody>
      </p:sp>
      <p:sp>
        <p:nvSpPr>
          <p:cNvPr id="19458" name="Content Placeholder 2"/>
          <p:cNvSpPr>
            <a:spLocks noGrp="1"/>
          </p:cNvSpPr>
          <p:nvPr>
            <p:ph idx="1"/>
          </p:nvPr>
        </p:nvSpPr>
        <p:spPr/>
        <p:txBody>
          <a:bodyPr/>
          <a:lstStyle/>
          <a:p>
            <a:pPr>
              <a:buFontTx/>
              <a:buChar char="-"/>
            </a:pPr>
            <a:r>
              <a:rPr lang="en-US" i="1" smtClean="0"/>
              <a:t>Ballad of Mulan</a:t>
            </a:r>
            <a:r>
              <a:rPr lang="en-US" smtClean="0"/>
              <a:t>/</a:t>
            </a:r>
            <a:r>
              <a:rPr lang="en-US" i="1" smtClean="0"/>
              <a:t>Song of the Pipa</a:t>
            </a:r>
            <a:endParaRPr lang="en-US" smtClean="0"/>
          </a:p>
          <a:p>
            <a:pPr>
              <a:buFont typeface="Arial" charset="0"/>
              <a:buNone/>
            </a:pPr>
            <a:r>
              <a:rPr lang="en-US" smtClean="0"/>
              <a:t>	- Gender, Social Interpellation, Speaking in Pronouns</a:t>
            </a:r>
          </a:p>
          <a:p>
            <a:pPr>
              <a:buFont typeface="Arial" charset="0"/>
              <a:buNone/>
            </a:pPr>
            <a:r>
              <a:rPr lang="en-US" smtClean="0"/>
              <a:t>	- The Male Poet (Speaking) as/with a Sing Song Girl</a:t>
            </a:r>
          </a:p>
          <a:p>
            <a:pPr>
              <a:buFont typeface="Arial" charset="0"/>
              <a:buNone/>
            </a:pPr>
            <a:endParaRPr lang="en-US" smtClean="0"/>
          </a:p>
          <a:p>
            <a:pPr>
              <a:buFont typeface="Arial" charset="0"/>
              <a:buNone/>
            </a:pPr>
            <a:r>
              <a:rPr lang="en-US" smtClean="0"/>
              <a:t>- Paper and Ink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3. Late-Imperial Literature: Oral Literature and Printed Profit</a:t>
            </a:r>
            <a:endParaRPr lang="en-US" dirty="0"/>
          </a:p>
        </p:txBody>
      </p:sp>
      <p:sp>
        <p:nvSpPr>
          <p:cNvPr id="20482" name="Content Placeholder 2"/>
          <p:cNvSpPr>
            <a:spLocks noGrp="1"/>
          </p:cNvSpPr>
          <p:nvPr>
            <p:ph idx="1"/>
          </p:nvPr>
        </p:nvSpPr>
        <p:spPr/>
        <p:txBody>
          <a:bodyPr/>
          <a:lstStyle/>
          <a:p>
            <a:pPr>
              <a:buFontTx/>
              <a:buChar char="-"/>
            </a:pPr>
            <a:r>
              <a:rPr lang="en-US" i="1" smtClean="0"/>
              <a:t>Romance of the Western Wing</a:t>
            </a:r>
            <a:r>
              <a:rPr lang="en-US" smtClean="0"/>
              <a:t> as Storyteller Text and Opera</a:t>
            </a:r>
          </a:p>
          <a:p>
            <a:pPr lvl="1">
              <a:buFontTx/>
              <a:buChar char="-"/>
            </a:pPr>
            <a:r>
              <a:rPr lang="en-US" smtClean="0"/>
              <a:t>Attraction of Acoustic Spectacle</a:t>
            </a:r>
          </a:p>
          <a:p>
            <a:pPr lvl="1">
              <a:buFontTx/>
              <a:buChar char="-"/>
            </a:pPr>
            <a:r>
              <a:rPr lang="en-US" smtClean="0"/>
              <a:t>Sound as Stage Craft</a:t>
            </a:r>
          </a:p>
          <a:p>
            <a:pPr lvl="1">
              <a:buFontTx/>
              <a:buChar char="-"/>
            </a:pPr>
            <a:endParaRPr lang="en-US" smtClean="0"/>
          </a:p>
          <a:p>
            <a:pPr lvl="1">
              <a:buFontTx/>
              <a:buChar char="-"/>
            </a:pPr>
            <a:r>
              <a:rPr lang="en-US" smtClean="0"/>
              <a:t>PRINTED TEXT</a:t>
            </a:r>
          </a:p>
          <a:p>
            <a:pPr lvl="1">
              <a:buFontTx/>
              <a:buChar char="-"/>
            </a:pPr>
            <a:endParaRPr lang="en-US" smtClean="0"/>
          </a:p>
          <a:p>
            <a:pPr lvl="1">
              <a:buFontTx/>
              <a:buChar char="-"/>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The Beginning of the End</a:t>
            </a:r>
          </a:p>
        </p:txBody>
      </p:sp>
      <p:sp>
        <p:nvSpPr>
          <p:cNvPr id="21506" name="Content Placeholder 2"/>
          <p:cNvSpPr>
            <a:spLocks noGrp="1"/>
          </p:cNvSpPr>
          <p:nvPr>
            <p:ph idx="1"/>
          </p:nvPr>
        </p:nvSpPr>
        <p:spPr/>
        <p:txBody>
          <a:bodyPr/>
          <a:lstStyle/>
          <a:p>
            <a:pPr>
              <a:buFontTx/>
              <a:buChar char="-"/>
            </a:pPr>
            <a:r>
              <a:rPr lang="en-US" smtClean="0"/>
              <a:t>The Birth of Modern Chinese Literature</a:t>
            </a:r>
          </a:p>
          <a:p>
            <a:pPr>
              <a:buFontTx/>
              <a:buChar char="-"/>
            </a:pPr>
            <a:r>
              <a:rPr lang="en-US" smtClean="0"/>
              <a:t>Hu Shi (1891-1962)</a:t>
            </a:r>
          </a:p>
          <a:p>
            <a:pPr>
              <a:buFontTx/>
              <a:buChar char="-"/>
            </a:pPr>
            <a:r>
              <a:rPr lang="en-US" smtClean="0"/>
              <a:t>“A Preliminary Discussion of Literary Reform” (1917)</a:t>
            </a:r>
          </a:p>
          <a:p>
            <a:pPr>
              <a:buFontTx/>
              <a:buChar char="-"/>
            </a:pPr>
            <a:r>
              <a:rPr lang="en-US" smtClean="0"/>
              <a:t>“A Literature of National Speech” (1918)</a:t>
            </a:r>
          </a:p>
          <a:p>
            <a:pPr>
              <a:buFont typeface="Arial" charset="0"/>
              <a:buNone/>
            </a:pPr>
            <a:r>
              <a:rPr lang="en-US"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TotalTime>
  <Words>2603</Words>
  <Application>Microsoft Office PowerPoint</Application>
  <PresentationFormat>On-screen Show (4:3)</PresentationFormat>
  <Paragraphs>404</Paragraphs>
  <Slides>60</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60</vt:i4>
      </vt:variant>
    </vt:vector>
  </HeadingPairs>
  <TitlesOfParts>
    <vt:vector size="64" baseType="lpstr">
      <vt:lpstr>Calibri</vt:lpstr>
      <vt:lpstr>Arial</vt:lpstr>
      <vt:lpstr>新細明體</vt:lpstr>
      <vt:lpstr>Office Theme</vt:lpstr>
      <vt:lpstr>Introduction to Chinese Literature</vt:lpstr>
      <vt:lpstr>China as  Civilization of Text </vt:lpstr>
      <vt:lpstr>China as an Oral Society</vt:lpstr>
      <vt:lpstr>China as an Oral/Textual Culture</vt:lpstr>
      <vt:lpstr>Chinese Literature as a Record of Voice/Sound 紙上出聲</vt:lpstr>
      <vt:lpstr>1. Early Chinese Literature: What is Literature?</vt:lpstr>
      <vt:lpstr>2. Middle Period Literature: Voice and Identity</vt:lpstr>
      <vt:lpstr>3. Late-Imperial Literature: Oral Literature and Printed Profit</vt:lpstr>
      <vt:lpstr>The Beginning of the End</vt:lpstr>
      <vt:lpstr>Slide 10</vt:lpstr>
      <vt:lpstr>A Revolution with a Long History (I)</vt:lpstr>
      <vt:lpstr>A Revolution with a Long History (II)</vt:lpstr>
      <vt:lpstr>Chapter 1: The Classic of Poetry</vt:lpstr>
      <vt:lpstr>Chapter 1: The Classic of Poetry</vt:lpstr>
      <vt:lpstr>Chapter 1: The Classic of Poetry</vt:lpstr>
      <vt:lpstr>Chapter 1: The Classic of Poetry</vt:lpstr>
      <vt:lpstr>Chapter 2: Zhuangzi</vt:lpstr>
      <vt:lpstr>Chapter 2: Zhuangzi</vt:lpstr>
      <vt:lpstr>Chapter 2: Zhuangzi</vt:lpstr>
      <vt:lpstr>Chapter 2: Zhuangzi (and Laozi)</vt:lpstr>
      <vt:lpstr>Chapter 2: Zhuangzi</vt:lpstr>
      <vt:lpstr>Chapter 2: Zhuangzi</vt:lpstr>
      <vt:lpstr>Chapter 3: Mulan</vt:lpstr>
      <vt:lpstr>Chapter 3: Mulan</vt:lpstr>
      <vt:lpstr>Chapter 3: Mulan</vt:lpstr>
      <vt:lpstr>Chapter 3: Mulan</vt:lpstr>
      <vt:lpstr>Chapter 3: Mulan</vt:lpstr>
      <vt:lpstr>Chapter 3: Mulan</vt:lpstr>
      <vt:lpstr>Chapter 3: Mulan</vt:lpstr>
      <vt:lpstr>Chapter 3: Mulan</vt:lpstr>
      <vt:lpstr>Chapter 4: Bai Juyi’s Song of the Pipa</vt:lpstr>
      <vt:lpstr>Chapter 4: Tang Poetry</vt:lpstr>
      <vt:lpstr>Chapter 4: Tang Poetry</vt:lpstr>
      <vt:lpstr>Chapter 4: Bai Juyi (and Self Fashioning)</vt:lpstr>
      <vt:lpstr>Chapter 4: Bai Juyi (and Self Fashioning)</vt:lpstr>
      <vt:lpstr>Chapter 4: Bai Juyi (and Self Fashioning)</vt:lpstr>
      <vt:lpstr>Chapter 4: Bai Juyi (and Self Fashioning)</vt:lpstr>
      <vt:lpstr>Bai Juyi (and Mutual Self Fashioning)</vt:lpstr>
      <vt:lpstr>Bai Juyi (and Self Fashioning)</vt:lpstr>
      <vt:lpstr>Chapter 5: The Western Wing Zhugongdiao</vt:lpstr>
      <vt:lpstr>Chapter 5: Urban, Commercial Culture</vt:lpstr>
      <vt:lpstr>Chapter 5: Western Wing</vt:lpstr>
      <vt:lpstr>Chapter 5: Western Wing</vt:lpstr>
      <vt:lpstr>Chapter 5: Western Wing</vt:lpstr>
      <vt:lpstr>Chapter 5: Western Wing Zhugongdiao</vt:lpstr>
      <vt:lpstr>Chapter 6: Western Wing (the Opera)</vt:lpstr>
      <vt:lpstr>Chapter Six: Yuan Zaju</vt:lpstr>
      <vt:lpstr>Chapter 6: Opera</vt:lpstr>
      <vt:lpstr>Chapter 6: Yuan Opera</vt:lpstr>
      <vt:lpstr>Chapter 6: Western Wing Opera</vt:lpstr>
      <vt:lpstr>Chapter 7: The Novel</vt:lpstr>
      <vt:lpstr>Chapter 7: The Vernacular Novel</vt:lpstr>
      <vt:lpstr>Chapter 7: The Vernacular Novel</vt:lpstr>
      <vt:lpstr>Chapter 7: The Outlaws</vt:lpstr>
      <vt:lpstr>Slide 55</vt:lpstr>
      <vt:lpstr>Chapter 7: The Vernacular Novel</vt:lpstr>
      <vt:lpstr>Chapter 8: Interlineal Commentary</vt:lpstr>
      <vt:lpstr>Chapter 8: Interlineal Commentary</vt:lpstr>
      <vt:lpstr>Slide 59</vt:lpstr>
      <vt:lpstr>Chapter 8: Interlineal Commentary</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Chinese Literature</dc:title>
  <dc:creator>Faculty Support</dc:creator>
  <cp:lastModifiedBy>edgroup</cp:lastModifiedBy>
  <cp:revision>19</cp:revision>
  <dcterms:created xsi:type="dcterms:W3CDTF">2011-06-16T14:14:46Z</dcterms:created>
  <dcterms:modified xsi:type="dcterms:W3CDTF">2011-06-17T19:42:02Z</dcterms:modified>
</cp:coreProperties>
</file>