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8/8/13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301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Infusing Asian Studies </a:t>
            </a:r>
            <a:br>
              <a:rPr lang="en-US" dirty="0" smtClean="0"/>
            </a:br>
            <a:r>
              <a:rPr lang="en-US" sz="3600" dirty="0" smtClean="0"/>
              <a:t>INTS 2105: Introduction to International Studies &amp; Cross-Cultural Learning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1600" dirty="0" smtClean="0"/>
              <a:t>Becky Becker</a:t>
            </a:r>
          </a:p>
          <a:p>
            <a:pPr algn="l"/>
            <a:r>
              <a:rPr lang="en-US" sz="1600" dirty="0" smtClean="0"/>
              <a:t>Professor of Theatre &amp; International Studies Certificate Coordinator</a:t>
            </a:r>
          </a:p>
          <a:p>
            <a:pPr algn="l"/>
            <a:r>
              <a:rPr lang="en-US" sz="1600" dirty="0" smtClean="0"/>
              <a:t>Columbus State University</a:t>
            </a:r>
          </a:p>
          <a:p>
            <a:pPr algn="l"/>
            <a:r>
              <a:rPr lang="en-US" sz="1600" dirty="0" smtClean="0"/>
              <a:t>Columbus, GA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718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CSU is a largely commuter </a:t>
            </a:r>
            <a:r>
              <a:rPr lang="en-US" dirty="0" smtClean="0"/>
              <a:t>campus of approximately 8,000 students; </a:t>
            </a:r>
            <a:r>
              <a:rPr lang="en-US" dirty="0" smtClean="0"/>
              <a:t>on campus population grows each year.</a:t>
            </a:r>
          </a:p>
          <a:p>
            <a:r>
              <a:rPr lang="en-US" dirty="0" smtClean="0"/>
              <a:t>Center for International Education and Study Abroad programs are strong; numbers in international learning communities and study abroad programs growing yearly.</a:t>
            </a:r>
          </a:p>
          <a:p>
            <a:r>
              <a:rPr lang="en-US" dirty="0"/>
              <a:t>New course to the university—and to me.</a:t>
            </a:r>
          </a:p>
          <a:p>
            <a:r>
              <a:rPr lang="en-US" dirty="0"/>
              <a:t>Gateway course for the new International Studies Certificate; students shape their program in conjunction with faculty mentor.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9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INTS 2105 Course: Introduction to International Studies &amp; Cross-Cultural Learning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Syllabus built around the theme of “mapping international cities,” inspired by Shana Brown.</a:t>
            </a:r>
          </a:p>
          <a:p>
            <a:r>
              <a:rPr lang="en-US" dirty="0" smtClean="0"/>
              <a:t>Roland Barthes, quoted by </a:t>
            </a:r>
            <a:r>
              <a:rPr lang="en-US" dirty="0" err="1" smtClean="0"/>
              <a:t>Yingjin</a:t>
            </a:r>
            <a:r>
              <a:rPr lang="en-US" dirty="0" smtClean="0"/>
              <a:t> Zhang in the article assigned to us by Prof. Yun </a:t>
            </a:r>
            <a:r>
              <a:rPr lang="en-US" dirty="0" err="1" smtClean="0"/>
              <a:t>Peng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r>
              <a:rPr lang="en-US" dirty="0" smtClean="0"/>
              <a:t>“The city is a discourse and this discourse is truly a language: the city speaks to its inhabitants, we speak our city, the city where we are, simply by living in it, by wandering through it, by looking at it.”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∞ From “Semiology and the Urban”</a:t>
            </a:r>
          </a:p>
        </p:txBody>
      </p:sp>
    </p:spTree>
    <p:extLst>
      <p:ext uri="{BB962C8B-B14F-4D97-AF65-F5344CB8AC3E}">
        <p14:creationId xmlns:p14="http://schemas.microsoft.com/office/powerpoint/2010/main" val="424480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INTS 2105 Course: Introduction to International Studies &amp; Cross-Cultural Learning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Units focusing on international cities interspersed with other course content: cross-cultural communication,  globalization</a:t>
            </a:r>
            <a:r>
              <a:rPr lang="en-US" dirty="0"/>
              <a:t>, </a:t>
            </a:r>
            <a:r>
              <a:rPr lang="en-US" dirty="0" smtClean="0"/>
              <a:t>politics, economics, global identities, etc.</a:t>
            </a:r>
          </a:p>
          <a:p>
            <a:r>
              <a:rPr lang="en-US" dirty="0" smtClean="0"/>
              <a:t>Honolulu, Hawai’i as “bridge” city to look at international cultures within American culture.</a:t>
            </a:r>
          </a:p>
          <a:p>
            <a:r>
              <a:rPr lang="en-US" dirty="0" smtClean="0"/>
              <a:t>Shanghai, China and Tokyo, Japan as cities in a larger unit drawing largely on materials from our seminar, as well as my own travels in Japan.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4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a City: Honolulu, Hawai’i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Potential Topics/Resources:</a:t>
            </a:r>
          </a:p>
          <a:p>
            <a:r>
              <a:rPr lang="en-US" dirty="0" smtClean="0"/>
              <a:t>Mythology: birth of </a:t>
            </a:r>
            <a:r>
              <a:rPr lang="en-US" dirty="0" err="1" smtClean="0"/>
              <a:t>Hawai’ian</a:t>
            </a:r>
            <a:r>
              <a:rPr lang="en-US" dirty="0" smtClean="0"/>
              <a:t> islands</a:t>
            </a:r>
          </a:p>
          <a:p>
            <a:r>
              <a:rPr lang="en-US" dirty="0" smtClean="0"/>
              <a:t>History of indigenous peoples, drawing on Aaron </a:t>
            </a:r>
            <a:r>
              <a:rPr lang="en-US" dirty="0" err="1" smtClean="0"/>
              <a:t>Sala’s</a:t>
            </a:r>
            <a:r>
              <a:rPr lang="en-US" dirty="0" smtClean="0"/>
              <a:t> lecture, personal visit to Bishop Museum, and other research materials.</a:t>
            </a:r>
          </a:p>
          <a:p>
            <a:r>
              <a:rPr lang="en-US" dirty="0"/>
              <a:t>Colonial </a:t>
            </a:r>
            <a:r>
              <a:rPr lang="en-US" dirty="0" smtClean="0"/>
              <a:t>history, international migrations</a:t>
            </a:r>
          </a:p>
          <a:p>
            <a:r>
              <a:rPr lang="en-US" dirty="0" smtClean="0"/>
              <a:t>Pearl Harbor, internment and the impact on Honolulu</a:t>
            </a:r>
          </a:p>
          <a:p>
            <a:r>
              <a:rPr lang="en-US" dirty="0" smtClean="0"/>
              <a:t>Contemporary Honolulu: Cultural Fusion and 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65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a City: Shanghai, China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Potential Topics/Resources:</a:t>
            </a:r>
          </a:p>
          <a:p>
            <a:r>
              <a:rPr lang="en-US" dirty="0" smtClean="0"/>
              <a:t>Religious underpinnings: Confucianism, Daoism, Chan Buddhism, later Islam</a:t>
            </a:r>
          </a:p>
          <a:p>
            <a:r>
              <a:rPr lang="en-US" dirty="0" smtClean="0"/>
              <a:t>Early </a:t>
            </a:r>
            <a:r>
              <a:rPr lang="en-US" dirty="0"/>
              <a:t>C</a:t>
            </a:r>
            <a:r>
              <a:rPr lang="en-US" dirty="0" smtClean="0"/>
              <a:t>hinese history; culture and gender roles: article “The Life Course”</a:t>
            </a:r>
            <a:r>
              <a:rPr lang="en-US" dirty="0"/>
              <a:t> </a:t>
            </a:r>
            <a:r>
              <a:rPr lang="en-US" dirty="0" smtClean="0"/>
              <a:t>by Susan Mann.</a:t>
            </a:r>
          </a:p>
          <a:p>
            <a:r>
              <a:rPr lang="en-US" dirty="0" smtClean="0"/>
              <a:t>Opium Wars, British occupation and Shanghai’s opening trade to the West; article “The Metropolis and Mental Life,” by Georg </a:t>
            </a:r>
            <a:r>
              <a:rPr lang="en-US" dirty="0" err="1" smtClean="0"/>
              <a:t>Simmel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International </a:t>
            </a:r>
            <a:r>
              <a:rPr lang="en-US" dirty="0"/>
              <a:t>settlements </a:t>
            </a:r>
            <a:r>
              <a:rPr lang="en-US" dirty="0" smtClean="0"/>
              <a:t>and Shanghai’s “divided city”; Shanghai and the Cultural Revolution.</a:t>
            </a:r>
          </a:p>
          <a:p>
            <a:r>
              <a:rPr lang="en-US" dirty="0"/>
              <a:t>Shanghai as </a:t>
            </a:r>
            <a:r>
              <a:rPr lang="en-US" dirty="0" smtClean="0"/>
              <a:t>cosmopolitan city and center for commerce; </a:t>
            </a:r>
            <a:r>
              <a:rPr lang="en-US" dirty="0"/>
              <a:t>Shanghai’s changing skyline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Arts/Literature: drawing from Fred Lau’s lecture on Regional </a:t>
            </a:r>
            <a:r>
              <a:rPr lang="en-US" dirty="0"/>
              <a:t>Chinese </a:t>
            </a:r>
            <a:r>
              <a:rPr lang="en-US" dirty="0" smtClean="0"/>
              <a:t>Music; potential films such as </a:t>
            </a:r>
            <a:r>
              <a:rPr lang="en-US" dirty="0" err="1" smtClean="0"/>
              <a:t>Jia</a:t>
            </a:r>
            <a:r>
              <a:rPr lang="en-US" dirty="0" smtClean="0"/>
              <a:t> </a:t>
            </a:r>
            <a:r>
              <a:rPr lang="en-US" dirty="0" err="1" smtClean="0"/>
              <a:t>Zhangke’s</a:t>
            </a:r>
            <a:r>
              <a:rPr lang="en-US" dirty="0" smtClean="0"/>
              <a:t> </a:t>
            </a:r>
            <a:r>
              <a:rPr lang="en-US" i="1" dirty="0" smtClean="0"/>
              <a:t>I Wish I Knew </a:t>
            </a:r>
            <a:r>
              <a:rPr lang="en-US" dirty="0" smtClean="0"/>
              <a:t>or </a:t>
            </a:r>
            <a:r>
              <a:rPr lang="en-US" dirty="0" err="1" smtClean="0"/>
              <a:t>Luo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dirty="0" err="1" smtClean="0"/>
              <a:t>e’s</a:t>
            </a:r>
            <a:r>
              <a:rPr lang="en-US" dirty="0" smtClean="0"/>
              <a:t> </a:t>
            </a:r>
            <a:r>
              <a:rPr lang="en-US" i="1" dirty="0" err="1" smtClean="0"/>
              <a:t>Suzhon</a:t>
            </a:r>
            <a:r>
              <a:rPr lang="en-US" i="1" dirty="0" smtClean="0"/>
              <a:t> River.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036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a City: (Edo) Tokyo, Japan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Potential Topics/Resources:</a:t>
            </a:r>
            <a:endParaRPr lang="en-US" dirty="0" smtClean="0"/>
          </a:p>
          <a:p>
            <a:r>
              <a:rPr lang="en-US" dirty="0" smtClean="0"/>
              <a:t>Mythology: Birth of Japan and re-imagined in the </a:t>
            </a:r>
            <a:r>
              <a:rPr lang="en-US" dirty="0" err="1" smtClean="0"/>
              <a:t>Kojiki</a:t>
            </a:r>
            <a:r>
              <a:rPr lang="en-US" dirty="0" smtClean="0"/>
              <a:t> (Connect to birth of Hawai’i)</a:t>
            </a:r>
          </a:p>
          <a:p>
            <a:r>
              <a:rPr lang="en-US" dirty="0" smtClean="0"/>
              <a:t>Religious underpinnings: Shinto </a:t>
            </a:r>
            <a:r>
              <a:rPr lang="en-US" dirty="0"/>
              <a:t>&amp; Zen Buddhism; article “Religions in Contemporary Japan</a:t>
            </a:r>
            <a:r>
              <a:rPr lang="en-US" dirty="0" smtClean="0"/>
              <a:t>,” </a:t>
            </a:r>
            <a:r>
              <a:rPr lang="en-US" dirty="0"/>
              <a:t>by Ian Reader </a:t>
            </a:r>
            <a:r>
              <a:rPr lang="en-US" dirty="0" smtClean="0"/>
              <a:t>and circle diagram provided by Prof. Michel Mohr</a:t>
            </a:r>
            <a:endParaRPr lang="en-US" dirty="0"/>
          </a:p>
          <a:p>
            <a:r>
              <a:rPr lang="en-US" dirty="0" smtClean="0"/>
              <a:t>Commodore Perry, Gunboat Diplomacy and the opening of Japan to the West.</a:t>
            </a:r>
          </a:p>
          <a:p>
            <a:r>
              <a:rPr lang="en-US" dirty="0" smtClean="0"/>
              <a:t>Meiji Restoration and Edo/Tokyo: drawing on seminar materials and personal visit to Edo/Tokyo Museum.</a:t>
            </a:r>
          </a:p>
          <a:p>
            <a:r>
              <a:rPr lang="en-US" dirty="0" smtClean="0"/>
              <a:t>Tokyo as modern metropolis; tensions between technology and tradition.</a:t>
            </a:r>
          </a:p>
          <a:p>
            <a:r>
              <a:rPr lang="en-US" dirty="0" smtClean="0"/>
              <a:t>Arts/Literature: Travel </a:t>
            </a:r>
            <a:r>
              <a:rPr lang="en-US" dirty="0"/>
              <a:t>Literature in Medieval </a:t>
            </a:r>
            <a:r>
              <a:rPr lang="en-US" dirty="0" smtClean="0"/>
              <a:t>Japan, Haiku by </a:t>
            </a:r>
            <a:r>
              <a:rPr lang="en-US" dirty="0" err="1" smtClean="0"/>
              <a:t>Bashō</a:t>
            </a:r>
            <a:r>
              <a:rPr lang="en-US" dirty="0"/>
              <a:t>;</a:t>
            </a:r>
            <a:r>
              <a:rPr lang="en-US" dirty="0" smtClean="0"/>
              <a:t> Japanese approach to architecture and its Chinese connections and the concept of “Ma.”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4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Works </a:t>
            </a:r>
            <a:r>
              <a:rPr lang="en-US" sz="4000" dirty="0" smtClean="0"/>
              <a:t>Cited/Consulted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71952"/>
            <a:ext cx="8001000" cy="4505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err="1" smtClean="0"/>
              <a:t>Goldblatt</a:t>
            </a:r>
            <a:r>
              <a:rPr lang="en-US" sz="1100" dirty="0" smtClean="0"/>
              <a:t>, Howard.  “Border Crossings: Chinese Writing, in Their World and Ours.”  In Timothy B. Weston and Lionel Jensen, eds.  </a:t>
            </a:r>
            <a:r>
              <a:rPr lang="en-US" sz="1100" i="1" dirty="0" smtClean="0"/>
              <a:t>China Beyond the </a:t>
            </a:r>
            <a:r>
              <a:rPr lang="en-US" sz="1100" dirty="0" smtClean="0"/>
              <a:t>Headlines.  Rowan and Littlefield, </a:t>
            </a:r>
            <a:r>
              <a:rPr lang="en-US" sz="1100" dirty="0" smtClean="0"/>
              <a:t>2000.</a:t>
            </a:r>
            <a:endParaRPr lang="en-US" sz="1100" dirty="0" smtClean="0"/>
          </a:p>
          <a:p>
            <a:pPr marL="0" indent="0">
              <a:buNone/>
            </a:pPr>
            <a:r>
              <a:rPr lang="en-US" sz="1100" dirty="0" err="1" smtClean="0"/>
              <a:t>Hershock</a:t>
            </a:r>
            <a:r>
              <a:rPr lang="en-US" sz="1100" dirty="0" smtClean="0"/>
              <a:t>, Peter</a:t>
            </a:r>
            <a:r>
              <a:rPr lang="en-US" sz="1100" dirty="0"/>
              <a:t>.</a:t>
            </a:r>
            <a:r>
              <a:rPr lang="en-US" sz="1100" dirty="0" smtClean="0"/>
              <a:t> “Chinese Buddhism: Chan and the Authority of Responsive Virtuosity.”  </a:t>
            </a:r>
            <a:r>
              <a:rPr lang="en-US" sz="1100" i="1" dirty="0" smtClean="0"/>
              <a:t>Chan Buddhism</a:t>
            </a:r>
            <a:r>
              <a:rPr lang="en-US" sz="1100" dirty="0" smtClean="0"/>
              <a:t>. University of Hawaii Press, 2004</a:t>
            </a:r>
            <a:r>
              <a:rPr lang="en-US" sz="1100" dirty="0" smtClean="0"/>
              <a:t>.</a:t>
            </a:r>
          </a:p>
          <a:p>
            <a:pPr marL="0" indent="0">
              <a:buNone/>
            </a:pPr>
            <a:r>
              <a:rPr lang="en-US" sz="1100" dirty="0" smtClean="0"/>
              <a:t>Huey, Bob.  Travel Literature Packet.</a:t>
            </a:r>
            <a:endParaRPr lang="en-US" sz="1100" dirty="0" smtClean="0"/>
          </a:p>
          <a:p>
            <a:pPr marL="0" indent="0">
              <a:buNone/>
            </a:pPr>
            <a:r>
              <a:rPr lang="en-US" sz="1100" dirty="0" smtClean="0"/>
              <a:t>Mann, Susan.  “The Life Course.”  </a:t>
            </a:r>
            <a:r>
              <a:rPr lang="en-US" sz="1100" i="1" dirty="0" smtClean="0"/>
              <a:t>Precious Records: Women in China’s Long Eighteenth Century.   </a:t>
            </a:r>
            <a:r>
              <a:rPr lang="en-US" sz="1100" dirty="0" smtClean="0"/>
              <a:t>Stanford, 1977.</a:t>
            </a:r>
          </a:p>
          <a:p>
            <a:pPr marL="0" indent="0">
              <a:buNone/>
            </a:pPr>
            <a:r>
              <a:rPr lang="en-US" sz="1100" dirty="0" err="1" smtClean="0"/>
              <a:t>Mirashige</a:t>
            </a:r>
            <a:r>
              <a:rPr lang="en-US" sz="1100" dirty="0" smtClean="0"/>
              <a:t>, Stanley.  “Japanese Art: </a:t>
            </a:r>
            <a:r>
              <a:rPr lang="en-US" sz="1100" dirty="0" err="1" smtClean="0"/>
              <a:t>Premodern</a:t>
            </a:r>
            <a:r>
              <a:rPr lang="en-US" sz="1100" dirty="0" smtClean="0"/>
              <a:t> Traditions and Modern Transformations.”  </a:t>
            </a:r>
            <a:endParaRPr lang="en-US" sz="1100" dirty="0" smtClean="0"/>
          </a:p>
          <a:p>
            <a:pPr marL="0" indent="0">
              <a:buNone/>
            </a:pPr>
            <a:r>
              <a:rPr lang="en-US" sz="1100" dirty="0" smtClean="0"/>
              <a:t>Moses, </a:t>
            </a:r>
            <a:r>
              <a:rPr lang="en-US" sz="1100" dirty="0" err="1" smtClean="0"/>
              <a:t>Kelema</a:t>
            </a:r>
            <a:r>
              <a:rPr lang="en-US" sz="1100" dirty="0" smtClean="0"/>
              <a:t> Lee.  “Architecture and the Critique of American Presence in Nineteenth-Century Honolulu.”  </a:t>
            </a:r>
            <a:r>
              <a:rPr lang="en-US" sz="1100" i="1" dirty="0" smtClean="0"/>
              <a:t>Chicago Art Journal 20</a:t>
            </a:r>
            <a:r>
              <a:rPr lang="en-US" sz="1100" dirty="0" smtClean="0"/>
              <a:t> (Fall 2010): 29-45.</a:t>
            </a:r>
            <a:endParaRPr lang="en-US" sz="1100" dirty="0" smtClean="0"/>
          </a:p>
          <a:p>
            <a:pPr marL="0" indent="0">
              <a:buNone/>
            </a:pPr>
            <a:r>
              <a:rPr lang="en-US" sz="1100" dirty="0" smtClean="0"/>
              <a:t>Reader, Ian.  </a:t>
            </a:r>
            <a:r>
              <a:rPr lang="en-US" sz="1100" i="1" dirty="0" smtClean="0"/>
              <a:t>Religions in Contemporary Japan</a:t>
            </a:r>
            <a:r>
              <a:rPr lang="en-US" sz="1100" dirty="0" smtClean="0"/>
              <a:t>.  University of Hawaii Press, 1991.</a:t>
            </a:r>
          </a:p>
          <a:p>
            <a:pPr marL="0" indent="0">
              <a:buNone/>
            </a:pPr>
            <a:r>
              <a:rPr lang="en-US" sz="1100" dirty="0" err="1" smtClean="0"/>
              <a:t>Simmel</a:t>
            </a:r>
            <a:r>
              <a:rPr lang="en-US" sz="1100" dirty="0"/>
              <a:t>, </a:t>
            </a:r>
            <a:r>
              <a:rPr lang="en-US" sz="1100" dirty="0" smtClean="0"/>
              <a:t>Georg. “</a:t>
            </a:r>
            <a:r>
              <a:rPr lang="en-US" sz="1100" dirty="0"/>
              <a:t>The Metropolis and Mental Life” (1903) in Gary Bridge and Sophie Watson, eds. The Blackwell City Reader. Oxford and Malden, MA: Wiley-Blackwell, 2002. </a:t>
            </a:r>
            <a:endParaRPr lang="en-US" sz="1100" dirty="0" smtClean="0"/>
          </a:p>
          <a:p>
            <a:pPr marL="0" indent="0">
              <a:buNone/>
            </a:pPr>
            <a:r>
              <a:rPr lang="en-US" sz="1100" dirty="0" smtClean="0"/>
              <a:t>Zhang, </a:t>
            </a:r>
            <a:r>
              <a:rPr lang="en-US" sz="1100" dirty="0" err="1" smtClean="0"/>
              <a:t>Yingjin</a:t>
            </a:r>
            <a:r>
              <a:rPr lang="en-US" sz="1100" dirty="0" smtClean="0"/>
              <a:t>.  “Introduction.” </a:t>
            </a:r>
            <a:r>
              <a:rPr lang="en-US" sz="1100" i="1" dirty="0" smtClean="0"/>
              <a:t>The City in Modern Chinese Literature and Film: Configurations of Space, Time an Gender.  </a:t>
            </a:r>
            <a:r>
              <a:rPr lang="en-US" sz="1100" dirty="0" smtClean="0"/>
              <a:t>Stanford, 1996.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0396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243</TotalTime>
  <Words>836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Travelogue</vt:lpstr>
      <vt:lpstr>Infusing Asian Studies  INTS 2105: Introduction to International Studies &amp; Cross-Cultural Learning</vt:lpstr>
      <vt:lpstr>Context</vt:lpstr>
      <vt:lpstr>INTS 2105 Course: Introduction to International Studies &amp; Cross-Cultural Learning</vt:lpstr>
      <vt:lpstr>INTS 2105 Course: Introduction to International Studies &amp; Cross-Cultural Learning</vt:lpstr>
      <vt:lpstr>Mapping a City: Honolulu, Hawai’i</vt:lpstr>
      <vt:lpstr>Mapping a City: Shanghai, China</vt:lpstr>
      <vt:lpstr>Mapping a City: (Edo) Tokyo, Japan</vt:lpstr>
      <vt:lpstr>Works Cited/Consulted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Infusing Asian Studies into  INTS 2105: Introduction to International Studies &amp; Cross-Cultural Learning</dc:title>
  <dc:creator>Becky Becker</dc:creator>
  <cp:lastModifiedBy>Becky Becker</cp:lastModifiedBy>
  <cp:revision>73</cp:revision>
  <dcterms:created xsi:type="dcterms:W3CDTF">2013-07-31T01:47:13Z</dcterms:created>
  <dcterms:modified xsi:type="dcterms:W3CDTF">2013-08-08T18:13:40Z</dcterms:modified>
</cp:coreProperties>
</file>