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62" r:id="rId3"/>
    <p:sldId id="266" r:id="rId4"/>
    <p:sldId id="265" r:id="rId5"/>
    <p:sldId id="268" r:id="rId6"/>
    <p:sldId id="263" r:id="rId7"/>
    <p:sldId id="260"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09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2AFD4E-9D24-4D7A-AC6F-6BEBC65D69D7}" type="datetimeFigureOut">
              <a:rPr lang="en-US" smtClean="0"/>
              <a:t>8/8/2013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029013-522F-4704-BB49-FFB7655250EF}" type="slidenum">
              <a:rPr lang="en-US" smtClean="0"/>
              <a:t>‹#›</a:t>
            </a:fld>
            <a:endParaRPr lang="en-US"/>
          </a:p>
        </p:txBody>
      </p:sp>
    </p:spTree>
    <p:extLst>
      <p:ext uri="{BB962C8B-B14F-4D97-AF65-F5344CB8AC3E}">
        <p14:creationId xmlns:p14="http://schemas.microsoft.com/office/powerpoint/2010/main" val="960911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Harmony, social cohesiveness, status quo and stability; </a:t>
            </a:r>
            <a:r>
              <a:rPr lang="en-US" sz="1200" kern="1200" dirty="0" smtClean="0">
                <a:solidFill>
                  <a:schemeClr val="tx1"/>
                </a:solidFill>
                <a:effectLst/>
                <a:latin typeface="+mn-lt"/>
                <a:ea typeface="+mn-ea"/>
                <a:cs typeface="+mn-cs"/>
              </a:rPr>
              <a:t>Nonviolence is ‘the power released by the struggle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overcome a negative drive,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such as anger, fear, hate…’ </a:t>
            </a:r>
          </a:p>
          <a:p>
            <a:r>
              <a:rPr lang="en-US" sz="1200" kern="1200" dirty="0" smtClean="0">
                <a:solidFill>
                  <a:schemeClr val="tx1"/>
                </a:solidFill>
                <a:effectLst/>
                <a:latin typeface="+mn-lt"/>
                <a:ea typeface="+mn-ea"/>
                <a:cs typeface="+mn-cs"/>
              </a:rPr>
              <a:t>OED defines “nonviolent” as "not using violence</a:t>
            </a:r>
          </a:p>
          <a:p>
            <a:r>
              <a:rPr lang="en-US" sz="1200" kern="1200" dirty="0" smtClean="0">
                <a:solidFill>
                  <a:schemeClr val="tx1"/>
                </a:solidFill>
                <a:effectLst/>
                <a:latin typeface="+mn-lt"/>
                <a:ea typeface="+mn-ea"/>
                <a:cs typeface="+mn-cs"/>
              </a:rPr>
              <a:t>"strategic nonviolence" in contrast to what is called "principled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nonviolence"—the presence of concern for the opponent as person. </a:t>
            </a:r>
          </a:p>
          <a:p>
            <a:endParaRPr lang="en-US" dirty="0"/>
          </a:p>
        </p:txBody>
      </p:sp>
      <p:sp>
        <p:nvSpPr>
          <p:cNvPr id="4" name="Slide Number Placeholder 3"/>
          <p:cNvSpPr>
            <a:spLocks noGrp="1"/>
          </p:cNvSpPr>
          <p:nvPr>
            <p:ph type="sldNum" sz="quarter" idx="10"/>
          </p:nvPr>
        </p:nvSpPr>
        <p:spPr/>
        <p:txBody>
          <a:bodyPr/>
          <a:lstStyle/>
          <a:p>
            <a:fld id="{24029013-522F-4704-BB49-FFB7655250EF}" type="slidenum">
              <a:rPr lang="en-US" smtClean="0"/>
              <a:t>1</a:t>
            </a:fld>
            <a:endParaRPr lang="en-US"/>
          </a:p>
        </p:txBody>
      </p:sp>
    </p:spTree>
    <p:extLst>
      <p:ext uri="{BB962C8B-B14F-4D97-AF65-F5344CB8AC3E}">
        <p14:creationId xmlns:p14="http://schemas.microsoft.com/office/powerpoint/2010/main" val="3395036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Japan accepted peace and democracy as the state's fundamental policy at the end of</a:t>
            </a:r>
          </a:p>
          <a:p>
            <a:r>
              <a:rPr lang="en-US" sz="1200" b="0" i="0" u="none" strike="noStrike" kern="1200" baseline="0" dirty="0" smtClean="0">
                <a:solidFill>
                  <a:schemeClr val="tx1"/>
                </a:solidFill>
                <a:latin typeface="+mn-lt"/>
                <a:ea typeface="+mn-ea"/>
                <a:cs typeface="+mn-cs"/>
              </a:rPr>
              <a:t>World War II in 1945. The political system was reversed by placing sovereignty in the</a:t>
            </a:r>
          </a:p>
          <a:p>
            <a:r>
              <a:rPr lang="en-US" sz="1200" b="0" i="0" u="none" strike="noStrike" kern="1200" baseline="0" dirty="0" smtClean="0">
                <a:solidFill>
                  <a:schemeClr val="tx1"/>
                </a:solidFill>
                <a:latin typeface="+mn-lt"/>
                <a:ea typeface="+mn-ea"/>
                <a:cs typeface="+mn-cs"/>
              </a:rPr>
              <a:t>hands of the people under the new Constitution. Fundamental human rights were</a:t>
            </a:r>
          </a:p>
          <a:p>
            <a:r>
              <a:rPr lang="en-US" sz="1200" b="0" i="0" u="none" strike="noStrike" kern="1200" baseline="0" dirty="0" smtClean="0">
                <a:solidFill>
                  <a:schemeClr val="tx1"/>
                </a:solidFill>
                <a:latin typeface="+mn-lt"/>
                <a:ea typeface="+mn-ea"/>
                <a:cs typeface="+mn-cs"/>
              </a:rPr>
              <a:t>established as inviolable, with permanent rights guaranteed by the Constitution, and</a:t>
            </a:r>
          </a:p>
          <a:p>
            <a:r>
              <a:rPr lang="en-US" sz="1200" b="0" i="0" u="none" strike="noStrike" kern="1200" baseline="0" dirty="0" smtClean="0">
                <a:solidFill>
                  <a:schemeClr val="tx1"/>
                </a:solidFill>
                <a:latin typeface="+mn-lt"/>
                <a:ea typeface="+mn-ea"/>
                <a:cs typeface="+mn-cs"/>
              </a:rPr>
              <a:t>equality of all citizens assured under the law. The Constitution guarantees respect for</a:t>
            </a:r>
          </a:p>
          <a:p>
            <a:r>
              <a:rPr lang="en-US" sz="1200" b="0" i="0" u="none" strike="noStrike" kern="1200" baseline="0" dirty="0" smtClean="0">
                <a:solidFill>
                  <a:schemeClr val="tx1"/>
                </a:solidFill>
                <a:latin typeface="+mn-lt"/>
                <a:ea typeface="+mn-ea"/>
                <a:cs typeface="+mn-cs"/>
              </a:rPr>
              <a:t>the individual life of each citizen, and the right to pursue freedom and to enjoy</a:t>
            </a:r>
          </a:p>
          <a:p>
            <a:r>
              <a:rPr lang="en-US" sz="1200" b="0" i="0" u="none" strike="noStrike" kern="1200" baseline="0" dirty="0" smtClean="0">
                <a:solidFill>
                  <a:schemeClr val="tx1"/>
                </a:solidFill>
                <a:latin typeface="+mn-lt"/>
                <a:ea typeface="+mn-ea"/>
                <a:cs typeface="+mn-cs"/>
              </a:rPr>
              <a:t>happiness. Japan pledged to strive to establish international peace based on justice</a:t>
            </a:r>
          </a:p>
          <a:p>
            <a:r>
              <a:rPr lang="en-US" sz="1200" b="0" i="0" u="none" strike="noStrike" kern="1200" baseline="0" dirty="0" smtClean="0">
                <a:solidFill>
                  <a:schemeClr val="tx1"/>
                </a:solidFill>
                <a:latin typeface="+mn-lt"/>
                <a:ea typeface="+mn-ea"/>
                <a:cs typeface="+mn-cs"/>
              </a:rPr>
              <a:t>and equity through peaceful means by renouncing all forms of military action.</a:t>
            </a:r>
            <a:endParaRPr lang="en-US" dirty="0"/>
          </a:p>
        </p:txBody>
      </p:sp>
      <p:sp>
        <p:nvSpPr>
          <p:cNvPr id="4" name="Slide Number Placeholder 3"/>
          <p:cNvSpPr>
            <a:spLocks noGrp="1"/>
          </p:cNvSpPr>
          <p:nvPr>
            <p:ph type="sldNum" sz="quarter" idx="10"/>
          </p:nvPr>
        </p:nvSpPr>
        <p:spPr/>
        <p:txBody>
          <a:bodyPr/>
          <a:lstStyle/>
          <a:p>
            <a:fld id="{24029013-522F-4704-BB49-FFB7655250EF}" type="slidenum">
              <a:rPr lang="en-US" smtClean="0"/>
              <a:t>2</a:t>
            </a:fld>
            <a:endParaRPr lang="en-US"/>
          </a:p>
        </p:txBody>
      </p:sp>
    </p:spTree>
    <p:extLst>
      <p:ext uri="{BB962C8B-B14F-4D97-AF65-F5344CB8AC3E}">
        <p14:creationId xmlns:p14="http://schemas.microsoft.com/office/powerpoint/2010/main" val="829260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A4DCAF-716F-4F24-B5D8-B103808A7567}" type="datetimeFigureOut">
              <a:rPr lang="en-US" smtClean="0"/>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BE08E-D04A-4ECE-9400-8072C4DC0AD8}" type="slidenum">
              <a:rPr lang="en-US" smtClean="0"/>
              <a:t>‹#›</a:t>
            </a:fld>
            <a:endParaRPr lang="en-US"/>
          </a:p>
        </p:txBody>
      </p:sp>
    </p:spTree>
    <p:extLst>
      <p:ext uri="{BB962C8B-B14F-4D97-AF65-F5344CB8AC3E}">
        <p14:creationId xmlns:p14="http://schemas.microsoft.com/office/powerpoint/2010/main" val="2093988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4DCAF-716F-4F24-B5D8-B103808A7567}" type="datetimeFigureOut">
              <a:rPr lang="en-US" smtClean="0"/>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BE08E-D04A-4ECE-9400-8072C4DC0AD8}" type="slidenum">
              <a:rPr lang="en-US" smtClean="0"/>
              <a:t>‹#›</a:t>
            </a:fld>
            <a:endParaRPr lang="en-US"/>
          </a:p>
        </p:txBody>
      </p:sp>
    </p:spTree>
    <p:extLst>
      <p:ext uri="{BB962C8B-B14F-4D97-AF65-F5344CB8AC3E}">
        <p14:creationId xmlns:p14="http://schemas.microsoft.com/office/powerpoint/2010/main" val="202208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4DCAF-716F-4F24-B5D8-B103808A7567}" type="datetimeFigureOut">
              <a:rPr lang="en-US" smtClean="0"/>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BE08E-D04A-4ECE-9400-8072C4DC0AD8}" type="slidenum">
              <a:rPr lang="en-US" smtClean="0"/>
              <a:t>‹#›</a:t>
            </a:fld>
            <a:endParaRPr lang="en-US"/>
          </a:p>
        </p:txBody>
      </p:sp>
    </p:spTree>
    <p:extLst>
      <p:ext uri="{BB962C8B-B14F-4D97-AF65-F5344CB8AC3E}">
        <p14:creationId xmlns:p14="http://schemas.microsoft.com/office/powerpoint/2010/main" val="4020651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4DCAF-716F-4F24-B5D8-B103808A7567}" type="datetimeFigureOut">
              <a:rPr lang="en-US" smtClean="0"/>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BE08E-D04A-4ECE-9400-8072C4DC0AD8}" type="slidenum">
              <a:rPr lang="en-US" smtClean="0"/>
              <a:t>‹#›</a:t>
            </a:fld>
            <a:endParaRPr lang="en-US"/>
          </a:p>
        </p:txBody>
      </p:sp>
    </p:spTree>
    <p:extLst>
      <p:ext uri="{BB962C8B-B14F-4D97-AF65-F5344CB8AC3E}">
        <p14:creationId xmlns:p14="http://schemas.microsoft.com/office/powerpoint/2010/main" val="209517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4DCAF-716F-4F24-B5D8-B103808A7567}" type="datetimeFigureOut">
              <a:rPr lang="en-US" smtClean="0"/>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BE08E-D04A-4ECE-9400-8072C4DC0AD8}" type="slidenum">
              <a:rPr lang="en-US" smtClean="0"/>
              <a:t>‹#›</a:t>
            </a:fld>
            <a:endParaRPr lang="en-US"/>
          </a:p>
        </p:txBody>
      </p:sp>
    </p:spTree>
    <p:extLst>
      <p:ext uri="{BB962C8B-B14F-4D97-AF65-F5344CB8AC3E}">
        <p14:creationId xmlns:p14="http://schemas.microsoft.com/office/powerpoint/2010/main" val="269902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A4DCAF-716F-4F24-B5D8-B103808A7567}" type="datetimeFigureOut">
              <a:rPr lang="en-US" smtClean="0"/>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BE08E-D04A-4ECE-9400-8072C4DC0AD8}" type="slidenum">
              <a:rPr lang="en-US" smtClean="0"/>
              <a:t>‹#›</a:t>
            </a:fld>
            <a:endParaRPr lang="en-US"/>
          </a:p>
        </p:txBody>
      </p:sp>
    </p:spTree>
    <p:extLst>
      <p:ext uri="{BB962C8B-B14F-4D97-AF65-F5344CB8AC3E}">
        <p14:creationId xmlns:p14="http://schemas.microsoft.com/office/powerpoint/2010/main" val="104244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A4DCAF-716F-4F24-B5D8-B103808A7567}" type="datetimeFigureOut">
              <a:rPr lang="en-US" smtClean="0"/>
              <a:t>8/8/2013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9BE08E-D04A-4ECE-9400-8072C4DC0AD8}" type="slidenum">
              <a:rPr lang="en-US" smtClean="0"/>
              <a:t>‹#›</a:t>
            </a:fld>
            <a:endParaRPr lang="en-US"/>
          </a:p>
        </p:txBody>
      </p:sp>
    </p:spTree>
    <p:extLst>
      <p:ext uri="{BB962C8B-B14F-4D97-AF65-F5344CB8AC3E}">
        <p14:creationId xmlns:p14="http://schemas.microsoft.com/office/powerpoint/2010/main" val="354998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A4DCAF-716F-4F24-B5D8-B103808A7567}" type="datetimeFigureOut">
              <a:rPr lang="en-US" smtClean="0"/>
              <a:t>8/8/2013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9BE08E-D04A-4ECE-9400-8072C4DC0AD8}" type="slidenum">
              <a:rPr lang="en-US" smtClean="0"/>
              <a:t>‹#›</a:t>
            </a:fld>
            <a:endParaRPr lang="en-US"/>
          </a:p>
        </p:txBody>
      </p:sp>
    </p:spTree>
    <p:extLst>
      <p:ext uri="{BB962C8B-B14F-4D97-AF65-F5344CB8AC3E}">
        <p14:creationId xmlns:p14="http://schemas.microsoft.com/office/powerpoint/2010/main" val="3185723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4DCAF-716F-4F24-B5D8-B103808A7567}" type="datetimeFigureOut">
              <a:rPr lang="en-US" smtClean="0"/>
              <a:t>8/8/2013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9BE08E-D04A-4ECE-9400-8072C4DC0AD8}" type="slidenum">
              <a:rPr lang="en-US" smtClean="0"/>
              <a:t>‹#›</a:t>
            </a:fld>
            <a:endParaRPr lang="en-US"/>
          </a:p>
        </p:txBody>
      </p:sp>
    </p:spTree>
    <p:extLst>
      <p:ext uri="{BB962C8B-B14F-4D97-AF65-F5344CB8AC3E}">
        <p14:creationId xmlns:p14="http://schemas.microsoft.com/office/powerpoint/2010/main" val="39078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4DCAF-716F-4F24-B5D8-B103808A7567}" type="datetimeFigureOut">
              <a:rPr lang="en-US" smtClean="0"/>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BE08E-D04A-4ECE-9400-8072C4DC0AD8}" type="slidenum">
              <a:rPr lang="en-US" smtClean="0"/>
              <a:t>‹#›</a:t>
            </a:fld>
            <a:endParaRPr lang="en-US"/>
          </a:p>
        </p:txBody>
      </p:sp>
    </p:spTree>
    <p:extLst>
      <p:ext uri="{BB962C8B-B14F-4D97-AF65-F5344CB8AC3E}">
        <p14:creationId xmlns:p14="http://schemas.microsoft.com/office/powerpoint/2010/main" val="920357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4DCAF-716F-4F24-B5D8-B103808A7567}" type="datetimeFigureOut">
              <a:rPr lang="en-US" smtClean="0"/>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BE08E-D04A-4ECE-9400-8072C4DC0AD8}" type="slidenum">
              <a:rPr lang="en-US" smtClean="0"/>
              <a:t>‹#›</a:t>
            </a:fld>
            <a:endParaRPr lang="en-US"/>
          </a:p>
        </p:txBody>
      </p:sp>
    </p:spTree>
    <p:extLst>
      <p:ext uri="{BB962C8B-B14F-4D97-AF65-F5344CB8AC3E}">
        <p14:creationId xmlns:p14="http://schemas.microsoft.com/office/powerpoint/2010/main" val="4077273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4DCAF-716F-4F24-B5D8-B103808A7567}" type="datetimeFigureOut">
              <a:rPr lang="en-US" smtClean="0"/>
              <a:t>8/8/2013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BE08E-D04A-4ECE-9400-8072C4DC0AD8}" type="slidenum">
              <a:rPr lang="en-US" smtClean="0"/>
              <a:t>‹#›</a:t>
            </a:fld>
            <a:endParaRPr lang="en-US"/>
          </a:p>
        </p:txBody>
      </p:sp>
    </p:spTree>
    <p:extLst>
      <p:ext uri="{BB962C8B-B14F-4D97-AF65-F5344CB8AC3E}">
        <p14:creationId xmlns:p14="http://schemas.microsoft.com/office/powerpoint/2010/main" val="2723318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dianuke.org/wp-content/uploads/2012/03/Fukushima-Mother-22.jpg"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op.or.jp/" TargetMode="External"/><Relationship Id="rId2" Type="http://schemas.openxmlformats.org/officeDocument/2006/relationships/hyperlink" Target="http://hw001.spaaqs.ne.jp/miya33x/paper7-3.html" TargetMode="External"/><Relationship Id="rId1" Type="http://schemas.openxmlformats.org/officeDocument/2006/relationships/slideLayout" Target="../slideLayouts/slideLayout2.xml"/><Relationship Id="rId4" Type="http://schemas.openxmlformats.org/officeDocument/2006/relationships/hyperlink" Target="http://www.globalbuddhism.org/2/victoria01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Nonviolence and Asian Religions </a:t>
            </a:r>
            <a:endParaRPr lang="en-US" dirty="0"/>
          </a:p>
        </p:txBody>
      </p:sp>
      <p:sp>
        <p:nvSpPr>
          <p:cNvPr id="3" name="Content Placeholder 2"/>
          <p:cNvSpPr>
            <a:spLocks noGrp="1"/>
          </p:cNvSpPr>
          <p:nvPr>
            <p:ph idx="1"/>
          </p:nvPr>
        </p:nvSpPr>
        <p:spPr/>
        <p:txBody>
          <a:bodyPr/>
          <a:lstStyle/>
          <a:p>
            <a:r>
              <a:rPr lang="en-US" dirty="0" smtClean="0"/>
              <a:t>Who and what do you think of?</a:t>
            </a:r>
          </a:p>
          <a:p>
            <a:r>
              <a:rPr lang="en-US" dirty="0" smtClean="0"/>
              <a:t>Separating the question in Japan?</a:t>
            </a:r>
          </a:p>
          <a:p>
            <a:r>
              <a:rPr lang="en-US" dirty="0" smtClean="0"/>
              <a:t>Understandings of nonviolence</a:t>
            </a:r>
          </a:p>
          <a:p>
            <a:r>
              <a:rPr lang="en-US" dirty="0" smtClean="0"/>
              <a:t>Strategic vs. principled nonviolence</a:t>
            </a:r>
          </a:p>
          <a:p>
            <a:r>
              <a:rPr lang="en-US" dirty="0" smtClean="0"/>
              <a:t>Social movements, campaigns and use of nonviolence</a:t>
            </a:r>
            <a:endParaRPr lang="en-US" dirty="0"/>
          </a:p>
        </p:txBody>
      </p:sp>
    </p:spTree>
    <p:extLst>
      <p:ext uri="{BB962C8B-B14F-4D97-AF65-F5344CB8AC3E}">
        <p14:creationId xmlns:p14="http://schemas.microsoft.com/office/powerpoint/2010/main" val="331838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Constitution of </a:t>
            </a:r>
            <a:r>
              <a:rPr lang="en-US" dirty="0" smtClean="0"/>
              <a:t>Japan </a:t>
            </a:r>
            <a:br>
              <a:rPr lang="en-US" dirty="0" smtClean="0"/>
            </a:br>
            <a:r>
              <a:rPr lang="en-US" dirty="0" smtClean="0"/>
              <a:t>&amp; Article 9</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includes the notion of “the right to live in peace.”</a:t>
            </a:r>
          </a:p>
          <a:p>
            <a:r>
              <a:rPr lang="en-US" dirty="0" smtClean="0"/>
              <a:t>“</a:t>
            </a:r>
            <a:r>
              <a:rPr lang="en-US" dirty="0"/>
              <a:t>We desire to occupy an honored place in an </a:t>
            </a:r>
            <a:r>
              <a:rPr lang="en-US" dirty="0" smtClean="0"/>
              <a:t>international society </a:t>
            </a:r>
            <a:r>
              <a:rPr lang="en-US" dirty="0"/>
              <a:t>striving for the preservation of peace, and the </a:t>
            </a:r>
            <a:r>
              <a:rPr lang="en-US" dirty="0" smtClean="0"/>
              <a:t>banishment of </a:t>
            </a:r>
            <a:r>
              <a:rPr lang="en-US" dirty="0"/>
              <a:t>tyranny and slavery, oppression and intolerance for all </a:t>
            </a:r>
            <a:r>
              <a:rPr lang="en-US" dirty="0" smtClean="0"/>
              <a:t>time from </a:t>
            </a:r>
            <a:r>
              <a:rPr lang="en-US" dirty="0"/>
              <a:t>the earth.” </a:t>
            </a:r>
            <a:endParaRPr lang="en-US" dirty="0" smtClean="0"/>
          </a:p>
          <a:p>
            <a:r>
              <a:rPr lang="en-US" dirty="0" smtClean="0"/>
              <a:t>“</a:t>
            </a:r>
            <a:r>
              <a:rPr lang="en-US" dirty="0"/>
              <a:t>peace” means to eradicate issues such as autocracy, slavery, </a:t>
            </a:r>
            <a:r>
              <a:rPr lang="en-US" dirty="0" smtClean="0"/>
              <a:t>oppression, or </a:t>
            </a:r>
            <a:r>
              <a:rPr lang="en-US" dirty="0"/>
              <a:t>discrimination based on narrow thinking from this earth permanently.</a:t>
            </a:r>
          </a:p>
          <a:p>
            <a:r>
              <a:rPr lang="en-US" dirty="0" smtClean="0"/>
              <a:t>“</a:t>
            </a:r>
            <a:r>
              <a:rPr lang="en-US" dirty="0"/>
              <a:t>We recognize that all </a:t>
            </a:r>
            <a:r>
              <a:rPr lang="en-US" dirty="0" smtClean="0"/>
              <a:t>peoples of </a:t>
            </a:r>
            <a:r>
              <a:rPr lang="en-US" dirty="0"/>
              <a:t>the world have the right to live in peace, free from fear and want</a:t>
            </a:r>
            <a:r>
              <a:rPr lang="en-US" dirty="0" smtClean="0"/>
              <a:t>.”</a:t>
            </a:r>
          </a:p>
          <a:p>
            <a:r>
              <a:rPr lang="en-US" dirty="0" smtClean="0"/>
              <a:t>Abolition of war</a:t>
            </a:r>
            <a:endParaRPr lang="en-US" dirty="0"/>
          </a:p>
        </p:txBody>
      </p:sp>
    </p:spTree>
    <p:extLst>
      <p:ext uri="{BB962C8B-B14F-4D97-AF65-F5344CB8AC3E}">
        <p14:creationId xmlns:p14="http://schemas.microsoft.com/office/powerpoint/2010/main" val="1208718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274638"/>
            <a:ext cx="8229600" cy="1143000"/>
          </a:xfrm>
        </p:spPr>
        <p:txBody>
          <a:bodyPr/>
          <a:lstStyle/>
          <a:p>
            <a:r>
              <a:rPr lang="en-US" dirty="0" smtClean="0"/>
              <a:t>Strategic Nonviolence</a:t>
            </a:r>
            <a:endParaRPr lang="en-US" dirty="0"/>
          </a:p>
        </p:txBody>
      </p:sp>
      <p:sp>
        <p:nvSpPr>
          <p:cNvPr id="6" name="Text Placeholder 5"/>
          <p:cNvSpPr>
            <a:spLocks noGrp="1"/>
          </p:cNvSpPr>
          <p:nvPr>
            <p:ph type="body" idx="4294967295"/>
          </p:nvPr>
        </p:nvSpPr>
        <p:spPr>
          <a:xfrm>
            <a:off x="0" y="1535113"/>
            <a:ext cx="4178300" cy="639762"/>
          </a:xfrm>
        </p:spPr>
        <p:txBody>
          <a:bodyPr>
            <a:noAutofit/>
          </a:bodyPr>
          <a:lstStyle/>
          <a:p>
            <a:pPr marL="0" indent="0">
              <a:buNone/>
            </a:pPr>
            <a:r>
              <a:rPr lang="en-US" sz="2400" dirty="0" smtClean="0">
                <a:latin typeface="+mj-lt"/>
              </a:rPr>
              <a:t>  2007</a:t>
            </a:r>
            <a:r>
              <a:rPr lang="en-US" sz="2400" dirty="0">
                <a:latin typeface="+mj-lt"/>
              </a:rPr>
              <a:t>: </a:t>
            </a:r>
            <a:r>
              <a:rPr lang="en-US" sz="2400" dirty="0" err="1">
                <a:latin typeface="+mj-lt"/>
              </a:rPr>
              <a:t>Zenchuro</a:t>
            </a:r>
            <a:r>
              <a:rPr lang="en-US" sz="2400" dirty="0">
                <a:latin typeface="+mj-lt"/>
              </a:rPr>
              <a:t> Union Strike</a:t>
            </a:r>
            <a:endParaRPr lang="en-US" sz="2400" dirty="0">
              <a:latin typeface="+mj-lt"/>
              <a:cs typeface="Times New Roman" pitchFamily="18" charset="0"/>
            </a:endParaRPr>
          </a:p>
        </p:txBody>
      </p:sp>
      <p:sp>
        <p:nvSpPr>
          <p:cNvPr id="8" name="Text Placeholder 7"/>
          <p:cNvSpPr>
            <a:spLocks noGrp="1"/>
          </p:cNvSpPr>
          <p:nvPr>
            <p:ph type="body" sz="quarter" idx="4294967295"/>
          </p:nvPr>
        </p:nvSpPr>
        <p:spPr>
          <a:xfrm>
            <a:off x="4495801" y="1524000"/>
            <a:ext cx="4648200" cy="650875"/>
          </a:xfrm>
        </p:spPr>
        <p:txBody>
          <a:bodyPr>
            <a:normAutofit/>
          </a:bodyPr>
          <a:lstStyle/>
          <a:p>
            <a:pPr marL="0" indent="0" algn="ctr">
              <a:buNone/>
            </a:pPr>
            <a:r>
              <a:rPr lang="en-US" sz="2400" dirty="0" smtClean="0">
                <a:latin typeface="+mj-lt"/>
              </a:rPr>
              <a:t>Anti-Nuclear Movement (3/11)</a:t>
            </a:r>
            <a:endParaRPr lang="en-US" sz="2400" dirty="0">
              <a:latin typeface="+mj-lt"/>
            </a:endParaRPr>
          </a:p>
        </p:txBody>
      </p:sp>
      <p:pic>
        <p:nvPicPr>
          <p:cNvPr id="10" name="Picture 2" descr="http://www.stripes.com/polopoly_fs/1.182849.1342132826!/image/4276197960.jpg_gen/derivatives/landscape_804/4276197960.jpg"/>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0" y="2286000"/>
            <a:ext cx="4040188" cy="3810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jto.s3.amazonaws.com/wp-content/uploads/2013/06/nn20130604a6a-870x52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8300" y="2286000"/>
            <a:ext cx="49530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192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62365"/>
            <a:ext cx="346238" cy="781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2849" rIns="36501"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0" dirty="0" smtClean="0">
              <a:ln>
                <a:noFill/>
              </a:ln>
              <a:solidFill>
                <a:schemeClr val="tx1"/>
              </a:solidFill>
              <a:effectLst/>
              <a:latin typeface="Oswal"/>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 b="0" i="0" u="none" strike="noStrike" cap="none" normalizeH="0" baseline="0" dirty="0" smtClean="0">
                <a:ln>
                  <a:noFill/>
                </a:ln>
                <a:solidFill>
                  <a:srgbClr val="FFFFFF"/>
                </a:solidFill>
                <a:effectLst/>
                <a:latin typeface="Arial" pitchFamily="34" charset="0"/>
                <a:cs typeface="Arial" pitchFamily="34" charset="0"/>
              </a:rPr>
              <a:t> </a:t>
            </a:r>
            <a:r>
              <a:rPr kumimoji="0" lang="en-US" sz="900" b="0" i="0" u="none" strike="noStrike" cap="none" normalizeH="0" baseline="0" dirty="0" smtClean="0">
                <a:ln>
                  <a:noFill/>
                </a:ln>
                <a:solidFill>
                  <a:srgbClr val="FFFFFF"/>
                </a:solidFill>
                <a:effectLst/>
                <a:latin typeface="Arial" pitchFamily="34" charset="0"/>
                <a:cs typeface="Arial" pitchFamily="34" charset="0"/>
              </a:rPr>
              <a:t> </a:t>
            </a:r>
          </a:p>
          <a:p>
            <a:pPr marL="0" marR="0" lvl="0" indent="0" algn="l" defTabSz="914400" rtl="0" eaLnBrk="0" fontAlgn="ctr"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FFFFFF"/>
                </a:solidFill>
                <a:effectLst/>
                <a:latin typeface="Arial" pitchFamily="34" charset="0"/>
                <a:cs typeface="Arial" pitchFamily="34" charset="0"/>
              </a:rPr>
              <a:t>  </a:t>
            </a:r>
            <a:r>
              <a:rPr kumimoji="0" lang="en-US" sz="1500" b="0" i="0" u="none" strike="noStrike" cap="none" normalizeH="0" baseline="0" dirty="0" smtClean="0">
                <a:ln>
                  <a:noFill/>
                </a:ln>
                <a:solidFill>
                  <a:srgbClr val="FFFFFF"/>
                </a:solidFill>
                <a:effectLst/>
                <a:latin typeface="Arial" pitchFamily="34" charset="0"/>
                <a:cs typeface="Arial" pitchFamily="34" charset="0"/>
              </a:rPr>
              <a:t> </a:t>
            </a:r>
            <a:r>
              <a:rPr kumimoji="0" lang="en-US" sz="900" b="0" i="0" u="none" strike="noStrike" cap="none" normalizeH="0" baseline="0" dirty="0" smtClean="0">
                <a:ln>
                  <a:noFill/>
                </a:ln>
                <a:solidFill>
                  <a:srgbClr val="FFFFFF"/>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rgbClr val="FFFFFF"/>
              </a:solidFill>
              <a:effectLst/>
              <a:latin typeface="Arial" pitchFamily="34" charset="0"/>
              <a:cs typeface="Arial" pitchFamily="34" charset="0"/>
            </a:endParaRPr>
          </a:p>
        </p:txBody>
      </p:sp>
      <p:sp>
        <p:nvSpPr>
          <p:cNvPr id="6" name="Rectangle 11"/>
          <p:cNvSpPr>
            <a:spLocks noChangeArrowheads="1"/>
          </p:cNvSpPr>
          <p:nvPr/>
        </p:nvSpPr>
        <p:spPr bwMode="auto">
          <a:xfrm>
            <a:off x="0" y="457200"/>
            <a:ext cx="3429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2849" rIns="36501" bIns="0" numCol="1" anchor="ctr" anchorCtr="0" compatLnSpc="1">
            <a:prstTxWarp prst="textNoShape">
              <a:avLst/>
            </a:prstTxWarp>
            <a:spAutoFit/>
          </a:bodyPr>
          <a:lstStyle/>
          <a:p>
            <a:endParaRPr lang="en-US"/>
          </a:p>
        </p:txBody>
      </p:sp>
      <p:sp>
        <p:nvSpPr>
          <p:cNvPr id="7" name="Rectangle 13"/>
          <p:cNvSpPr>
            <a:spLocks noChangeArrowheads="1"/>
          </p:cNvSpPr>
          <p:nvPr/>
        </p:nvSpPr>
        <p:spPr bwMode="auto">
          <a:xfrm>
            <a:off x="0" y="454025"/>
            <a:ext cx="7000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2849" rIns="36501"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FFFFFF"/>
                </a:solidFill>
                <a:effectLst/>
                <a:latin typeface="Helvetica Neue"/>
                <a:cs typeface="Arial" pitchFamily="34" charset="0"/>
              </a:rPr>
              <a:t>Web search</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14"/>
          <p:cNvSpPr>
            <a:spLocks noChangeArrowheads="1"/>
          </p:cNvSpPr>
          <p:nvPr/>
        </p:nvSpPr>
        <p:spPr bwMode="auto">
          <a:xfrm>
            <a:off x="0" y="312455"/>
            <a:ext cx="9144000" cy="28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2849" rIns="36501"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000000"/>
              </a:solidFill>
              <a:effectLst/>
              <a:latin typeface="Arial" pitchFamily="34" charset="0"/>
              <a:cs typeface="Arial" pitchFamily="34" charset="0"/>
            </a:endParaRPr>
          </a:p>
        </p:txBody>
      </p:sp>
      <p:sp>
        <p:nvSpPr>
          <p:cNvPr id="9" name="Rectangle 22"/>
          <p:cNvSpPr>
            <a:spLocks noChangeArrowheads="1"/>
          </p:cNvSpPr>
          <p:nvPr/>
        </p:nvSpPr>
        <p:spPr bwMode="auto">
          <a:xfrm>
            <a:off x="-14201775"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2849" rIns="36501"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ShareThis Copy and Paste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9" name="Picture 5" descr="Fukushima Mother 2">
            <a:hlinkClick r:id="rId2" tooltip="Fukushima Mother 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5" y="-95250"/>
            <a:ext cx="4905375" cy="695325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p:cNvSpPr>
            <a:spLocks noGrp="1"/>
          </p:cNvSpPr>
          <p:nvPr>
            <p:ph type="title"/>
          </p:nvPr>
        </p:nvSpPr>
        <p:spPr>
          <a:xfrm>
            <a:off x="457200" y="152400"/>
            <a:ext cx="3008313" cy="1282700"/>
          </a:xfrm>
        </p:spPr>
        <p:txBody>
          <a:bodyPr>
            <a:normAutofit fontScale="90000"/>
          </a:bodyPr>
          <a:lstStyle/>
          <a:p>
            <a:r>
              <a:rPr lang="en-US" sz="2700" dirty="0" smtClean="0"/>
              <a:t/>
            </a:r>
            <a:br>
              <a:rPr lang="en-US" sz="2700" dirty="0" smtClean="0"/>
            </a:br>
            <a:r>
              <a:rPr lang="en-US" sz="2700" dirty="0" smtClean="0"/>
              <a:t/>
            </a:r>
            <a:br>
              <a:rPr lang="en-US" sz="2700" dirty="0" smtClean="0"/>
            </a:br>
            <a:r>
              <a:rPr lang="en-US" sz="2700" dirty="0"/>
              <a:t/>
            </a:r>
            <a:br>
              <a:rPr lang="en-US" sz="2700" dirty="0"/>
            </a:br>
            <a:r>
              <a:rPr lang="en-US" sz="2700" dirty="0" smtClean="0"/>
              <a:t/>
            </a:r>
            <a:br>
              <a:rPr lang="en-US" sz="2700" dirty="0" smtClean="0"/>
            </a:br>
            <a:r>
              <a:rPr lang="en-US" sz="2700" dirty="0" smtClean="0"/>
              <a:t/>
            </a:r>
            <a:br>
              <a:rPr lang="en-US" sz="2700" dirty="0" smtClean="0"/>
            </a:br>
            <a:r>
              <a:rPr lang="en-US" sz="2700" dirty="0"/>
              <a:t/>
            </a:r>
            <a:br>
              <a:rPr lang="en-US" sz="2700" dirty="0"/>
            </a:br>
            <a:r>
              <a:rPr lang="en-US" sz="2700" dirty="0" smtClean="0"/>
              <a:t/>
            </a:r>
            <a:br>
              <a:rPr lang="en-US" sz="2700" dirty="0" smtClean="0"/>
            </a:br>
            <a:r>
              <a:rPr lang="en-US" sz="2700" dirty="0" smtClean="0"/>
              <a:t/>
            </a:r>
            <a:br>
              <a:rPr lang="en-US" sz="2700" dirty="0" smtClean="0"/>
            </a:br>
            <a:r>
              <a:rPr lang="en-US" sz="2700" dirty="0"/>
              <a:t/>
            </a:r>
            <a:br>
              <a:rPr lang="en-US" sz="2700" dirty="0"/>
            </a:br>
            <a:r>
              <a:rPr lang="en-US" sz="2200" dirty="0" smtClean="0"/>
              <a:t>Metropolitan </a:t>
            </a:r>
            <a:r>
              <a:rPr lang="en-US" sz="2200" dirty="0"/>
              <a:t>Coalition Against Nukes:  </a:t>
            </a:r>
            <a:r>
              <a:rPr lang="en-US" sz="2700" dirty="0"/>
              <a:t> </a:t>
            </a:r>
            <a:r>
              <a:rPr lang="en-US" dirty="0"/>
              <a:t>Living in the aftermath of 3/11</a:t>
            </a:r>
            <a:br>
              <a:rPr lang="en-US" dirty="0"/>
            </a:br>
            <a:endParaRPr lang="en-US" dirty="0"/>
          </a:p>
        </p:txBody>
      </p:sp>
      <p:sp>
        <p:nvSpPr>
          <p:cNvPr id="14" name="Content Placeholder 13"/>
          <p:cNvSpPr>
            <a:spLocks noGrp="1"/>
          </p:cNvSpPr>
          <p:nvPr>
            <p:ph idx="1"/>
          </p:nvPr>
        </p:nvSpPr>
        <p:spPr>
          <a:xfrm>
            <a:off x="173119" y="1447800"/>
            <a:ext cx="3865481" cy="4678363"/>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200" dirty="0" smtClean="0"/>
              <a:t>Picture: Fukushima Mother 2</a:t>
            </a:r>
            <a:endParaRPr lang="en-US" sz="1200" dirty="0"/>
          </a:p>
        </p:txBody>
      </p:sp>
      <p:sp>
        <p:nvSpPr>
          <p:cNvPr id="12" name="Text Placeholder 11"/>
          <p:cNvSpPr>
            <a:spLocks noGrp="1"/>
          </p:cNvSpPr>
          <p:nvPr>
            <p:ph type="body" sz="half" idx="2"/>
          </p:nvPr>
        </p:nvSpPr>
        <p:spPr>
          <a:xfrm>
            <a:off x="173118" y="1435100"/>
            <a:ext cx="3636881" cy="4691063"/>
          </a:xfrm>
        </p:spPr>
        <p:txBody>
          <a:bodyPr/>
          <a:lstStyle/>
          <a:p>
            <a:r>
              <a:rPr lang="en-US" dirty="0"/>
              <a:t/>
            </a:r>
            <a:br>
              <a:rPr lang="en-US" dirty="0"/>
            </a:br>
            <a:endParaRPr lang="en-US" dirty="0"/>
          </a:p>
        </p:txBody>
      </p:sp>
    </p:spTree>
    <p:extLst>
      <p:ext uri="{BB962C8B-B14F-4D97-AF65-F5344CB8AC3E}">
        <p14:creationId xmlns:p14="http://schemas.microsoft.com/office/powerpoint/2010/main" val="69828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274638"/>
            <a:ext cx="8229600" cy="1143000"/>
          </a:xfrm>
        </p:spPr>
        <p:txBody>
          <a:bodyPr/>
          <a:lstStyle/>
          <a:p>
            <a:r>
              <a:rPr lang="en-US" dirty="0" smtClean="0"/>
              <a:t>Principled Nonviolence</a:t>
            </a:r>
            <a:endParaRPr lang="en-US" dirty="0"/>
          </a:p>
        </p:txBody>
      </p:sp>
      <p:sp>
        <p:nvSpPr>
          <p:cNvPr id="7" name="Text Placeholder 6"/>
          <p:cNvSpPr>
            <a:spLocks noGrp="1"/>
          </p:cNvSpPr>
          <p:nvPr>
            <p:ph type="body" idx="4294967295"/>
          </p:nvPr>
        </p:nvSpPr>
        <p:spPr>
          <a:xfrm>
            <a:off x="0" y="1535113"/>
            <a:ext cx="4040188" cy="639762"/>
          </a:xfrm>
        </p:spPr>
        <p:txBody>
          <a:bodyPr>
            <a:noAutofit/>
          </a:bodyPr>
          <a:lstStyle/>
          <a:p>
            <a:pPr marL="0" indent="0" algn="ctr">
              <a:buNone/>
            </a:pPr>
            <a:r>
              <a:rPr lang="en-US" sz="4000" dirty="0" err="1"/>
              <a:t>Soka</a:t>
            </a:r>
            <a:r>
              <a:rPr lang="en-US" sz="4000" dirty="0"/>
              <a:t> </a:t>
            </a:r>
            <a:r>
              <a:rPr lang="en-US" sz="4000" dirty="0" err="1"/>
              <a:t>Gakkai</a:t>
            </a:r>
            <a:r>
              <a:rPr lang="en-US" sz="4000" dirty="0"/>
              <a:t> </a:t>
            </a:r>
          </a:p>
        </p:txBody>
      </p:sp>
      <p:pic>
        <p:nvPicPr>
          <p:cNvPr id="3074" name="Picture 2" descr="http://www.sgi.org/assets/images/do/c-activities/ce2007/070521fukuoka_kor_jp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00" y="2362200"/>
            <a:ext cx="4159250" cy="41497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nepalsgi.org/images/ban_sginep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8150" y="1201737"/>
            <a:ext cx="4895850" cy="3446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778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Ogata </a:t>
            </a:r>
            <a:r>
              <a:rPr lang="en-US" dirty="0" err="1" smtClean="0"/>
              <a:t>Sadako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UNHCR </a:t>
            </a:r>
            <a:r>
              <a:rPr lang="en-US" smtClean="0"/>
              <a:t>High Commissioner 1990-2000</a:t>
            </a:r>
            <a:endParaRPr lang="en-US" dirty="0" smtClean="0"/>
          </a:p>
          <a:p>
            <a:r>
              <a:rPr lang="en-US" dirty="0" smtClean="0"/>
              <a:t>UN </a:t>
            </a:r>
            <a:r>
              <a:rPr lang="en-US" dirty="0"/>
              <a:t>Commission on Human Rights </a:t>
            </a:r>
            <a:endParaRPr lang="en-US" dirty="0" smtClean="0"/>
          </a:p>
          <a:p>
            <a:r>
              <a:rPr lang="en-US" dirty="0" smtClean="0"/>
              <a:t>independent </a:t>
            </a:r>
            <a:r>
              <a:rPr lang="en-US" dirty="0"/>
              <a:t>expert on the human rights situation in Burma </a:t>
            </a:r>
            <a:endParaRPr lang="en-US" dirty="0" smtClean="0"/>
          </a:p>
          <a:p>
            <a:r>
              <a:rPr lang="en-US" dirty="0" smtClean="0"/>
              <a:t>large-scale </a:t>
            </a:r>
            <a:r>
              <a:rPr lang="en-US" dirty="0"/>
              <a:t>emergency operations in northern Iraq, Bosnia and Herzegovina, Kosovo, and the Great Lakes region of Africa. </a:t>
            </a:r>
            <a:endParaRPr lang="en-US" dirty="0" smtClean="0"/>
          </a:p>
          <a:p>
            <a:r>
              <a:rPr lang="en-US" dirty="0" smtClean="0"/>
              <a:t>internally </a:t>
            </a:r>
            <a:r>
              <a:rPr lang="en-US" dirty="0"/>
              <a:t>displaced people </a:t>
            </a:r>
            <a:endParaRPr lang="en-US" dirty="0" smtClean="0"/>
          </a:p>
          <a:p>
            <a:r>
              <a:rPr lang="en-US" dirty="0" smtClean="0"/>
              <a:t>Refugees, peace  </a:t>
            </a:r>
            <a:r>
              <a:rPr lang="en-US" dirty="0"/>
              <a:t>and international </a:t>
            </a:r>
            <a:r>
              <a:rPr lang="en-US" dirty="0" smtClean="0"/>
              <a:t>security</a:t>
            </a:r>
            <a:endParaRPr lang="en-US" dirty="0"/>
          </a:p>
        </p:txBody>
      </p:sp>
    </p:spTree>
    <p:extLst>
      <p:ext uri="{BB962C8B-B14F-4D97-AF65-F5344CB8AC3E}">
        <p14:creationId xmlns:p14="http://schemas.microsoft.com/office/powerpoint/2010/main" val="209335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TANAKA SHOZO</a:t>
            </a:r>
            <a:r>
              <a:rPr lang="en-US" dirty="0" smtClean="0"/>
              <a:t/>
            </a:r>
            <a:br>
              <a:rPr lang="en-US" dirty="0" smtClean="0"/>
            </a:br>
            <a:r>
              <a:rPr lang="en-US" b="1" dirty="0" smtClean="0"/>
              <a:t>(1841-1913)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Japanese </a:t>
            </a:r>
            <a:r>
              <a:rPr lang="en-US" dirty="0"/>
              <a:t>congressman who gave all his time, energy, wealth to fight the poisoning of the rivers by the copper mines. He gave his life to protect the people from poisoning in Tochigi and the Kanto plain, Japan.</a:t>
            </a:r>
            <a:r>
              <a:rPr lang="en-US" b="1" dirty="0"/>
              <a:t/>
            </a:r>
            <a:br>
              <a:rPr lang="en-US" b="1" dirty="0"/>
            </a:br>
            <a:endParaRPr lang="en-US" dirty="0"/>
          </a:p>
          <a:p>
            <a:r>
              <a:rPr lang="en-US" dirty="0"/>
              <a:t>You have two choices when you see obvious wrong doing. You can allow it to continue and let it get worse, or you can stand up, speak out against the crime and eradicate it. Tyranny grows when we do nothing. But freedom grows as we stand against the evil and ACT.</a:t>
            </a:r>
          </a:p>
          <a:p>
            <a:endParaRPr lang="en-US" dirty="0"/>
          </a:p>
        </p:txBody>
      </p:sp>
    </p:spTree>
    <p:extLst>
      <p:ext uri="{BB962C8B-B14F-4D97-AF65-F5344CB8AC3E}">
        <p14:creationId xmlns:p14="http://schemas.microsoft.com/office/powerpoint/2010/main" val="1874509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rmAutofit fontScale="90000"/>
          </a:bodyPr>
          <a:lstStyle/>
          <a:p>
            <a:r>
              <a:rPr lang="en-US" sz="3600" dirty="0" smtClean="0"/>
              <a:t>Resources</a:t>
            </a:r>
            <a:endParaRPr lang="en-US" sz="3600" dirty="0"/>
          </a:p>
        </p:txBody>
      </p:sp>
      <p:sp>
        <p:nvSpPr>
          <p:cNvPr id="3" name="Content Placeholder 2"/>
          <p:cNvSpPr>
            <a:spLocks noGrp="1"/>
          </p:cNvSpPr>
          <p:nvPr>
            <p:ph idx="1"/>
          </p:nvPr>
        </p:nvSpPr>
        <p:spPr>
          <a:xfrm>
            <a:off x="304800" y="304800"/>
            <a:ext cx="8610600" cy="5821363"/>
          </a:xfrm>
        </p:spPr>
        <p:txBody>
          <a:bodyPr>
            <a:normAutofit fontScale="25000" lnSpcReduction="20000"/>
          </a:bodyPr>
          <a:lstStyle/>
          <a:p>
            <a:pPr marL="0" indent="0">
              <a:buNone/>
            </a:pPr>
            <a:endParaRPr lang="en-US" sz="4800" dirty="0">
              <a:latin typeface="Times New Roman" pitchFamily="18" charset="0"/>
              <a:cs typeface="Times New Roman" pitchFamily="18" charset="0"/>
            </a:endParaRPr>
          </a:p>
          <a:p>
            <a:pPr marL="0" indent="0">
              <a:lnSpc>
                <a:spcPct val="120000"/>
              </a:lnSpc>
              <a:buNone/>
            </a:pPr>
            <a:r>
              <a:rPr lang="en-US" sz="5600" dirty="0" smtClean="0">
                <a:latin typeface="Times New Roman" pitchFamily="18" charset="0"/>
                <a:cs typeface="Times New Roman" pitchFamily="18" charset="0"/>
              </a:rPr>
              <a:t>Shinichi </a:t>
            </a:r>
            <a:r>
              <a:rPr lang="en-US" sz="5600" dirty="0" err="1" smtClean="0">
                <a:latin typeface="Times New Roman" pitchFamily="18" charset="0"/>
                <a:cs typeface="Times New Roman" pitchFamily="18" charset="0"/>
              </a:rPr>
              <a:t>Yamamuro</a:t>
            </a:r>
            <a:r>
              <a:rPr lang="en-US" sz="5600" dirty="0" smtClean="0">
                <a:latin typeface="Times New Roman" pitchFamily="18" charset="0"/>
                <a:cs typeface="Times New Roman" pitchFamily="18" charset="0"/>
              </a:rPr>
              <a:t>, “The </a:t>
            </a:r>
            <a:r>
              <a:rPr lang="en-US" sz="5600" dirty="0">
                <a:latin typeface="Times New Roman" pitchFamily="18" charset="0"/>
                <a:cs typeface="Times New Roman" pitchFamily="18" charset="0"/>
              </a:rPr>
              <a:t>Source and Development of Japan’s Philosophies </a:t>
            </a:r>
            <a:r>
              <a:rPr lang="en-US" sz="5600" dirty="0" smtClean="0">
                <a:latin typeface="Times New Roman" pitchFamily="18" charset="0"/>
                <a:cs typeface="Times New Roman" pitchFamily="18" charset="0"/>
              </a:rPr>
              <a:t>of Non-Violence”, Tokyo, 2009.</a:t>
            </a:r>
          </a:p>
          <a:p>
            <a:pPr marL="0" indent="0">
              <a:lnSpc>
                <a:spcPct val="120000"/>
              </a:lnSpc>
              <a:buNone/>
            </a:pPr>
            <a:endParaRPr lang="en-US" dirty="0" smtClean="0">
              <a:latin typeface="Times New Roman" pitchFamily="18" charset="0"/>
              <a:cs typeface="Times New Roman" pitchFamily="18" charset="0"/>
            </a:endParaRPr>
          </a:p>
          <a:p>
            <a:pPr marL="0" indent="0">
              <a:lnSpc>
                <a:spcPct val="120000"/>
              </a:lnSpc>
              <a:buNone/>
            </a:pPr>
            <a:r>
              <a:rPr lang="en-US" sz="5600" dirty="0">
                <a:latin typeface="Times New Roman" pitchFamily="18" charset="0"/>
                <a:cs typeface="Times New Roman" pitchFamily="18" charset="0"/>
              </a:rPr>
              <a:t>Koichi Miyata, </a:t>
            </a:r>
            <a:r>
              <a:rPr lang="en-US" sz="5600" dirty="0" smtClean="0">
                <a:latin typeface="Times New Roman" pitchFamily="18" charset="0"/>
                <a:cs typeface="Times New Roman" pitchFamily="18" charset="0"/>
              </a:rPr>
              <a:t>“Nonviolence </a:t>
            </a:r>
            <a:r>
              <a:rPr lang="en-US" sz="5600" dirty="0">
                <a:latin typeface="Times New Roman" pitchFamily="18" charset="0"/>
                <a:cs typeface="Times New Roman" pitchFamily="18" charset="0"/>
              </a:rPr>
              <a:t>and Japanese </a:t>
            </a:r>
            <a:r>
              <a:rPr lang="en-US" sz="5600" dirty="0" smtClean="0">
                <a:latin typeface="Times New Roman" pitchFamily="18" charset="0"/>
                <a:cs typeface="Times New Roman" pitchFamily="18" charset="0"/>
              </a:rPr>
              <a:t>Buddhism”, 2004, </a:t>
            </a:r>
            <a:r>
              <a:rPr lang="en-US" sz="5600" dirty="0" smtClean="0">
                <a:latin typeface="Times New Roman" pitchFamily="18" charset="0"/>
                <a:cs typeface="Times New Roman" pitchFamily="18" charset="0"/>
                <a:hlinkClick r:id="rId2"/>
              </a:rPr>
              <a:t>http</a:t>
            </a:r>
            <a:r>
              <a:rPr lang="en-US" sz="5600" dirty="0">
                <a:latin typeface="Times New Roman" pitchFamily="18" charset="0"/>
                <a:cs typeface="Times New Roman" pitchFamily="18" charset="0"/>
                <a:hlinkClick r:id="rId2"/>
              </a:rPr>
              <a:t>://</a:t>
            </a:r>
            <a:r>
              <a:rPr lang="en-US" sz="5600" dirty="0" smtClean="0">
                <a:latin typeface="Times New Roman" pitchFamily="18" charset="0"/>
                <a:cs typeface="Times New Roman" pitchFamily="18" charset="0"/>
                <a:hlinkClick r:id="rId2"/>
              </a:rPr>
              <a:t>hw001.spaaqs.ne.jp/miya33x/paper7-3.html</a:t>
            </a:r>
            <a:r>
              <a:rPr lang="en-US" sz="5600" dirty="0" smtClean="0">
                <a:latin typeface="Times New Roman" pitchFamily="18" charset="0"/>
                <a:cs typeface="Times New Roman" pitchFamily="18" charset="0"/>
              </a:rPr>
              <a:t> .</a:t>
            </a:r>
          </a:p>
          <a:p>
            <a:pPr marL="0" indent="0">
              <a:lnSpc>
                <a:spcPct val="120000"/>
              </a:lnSpc>
              <a:buNone/>
            </a:pPr>
            <a:endParaRPr lang="en-US" dirty="0">
              <a:latin typeface="Times New Roman" pitchFamily="18" charset="0"/>
              <a:cs typeface="Times New Roman" pitchFamily="18" charset="0"/>
            </a:endParaRPr>
          </a:p>
          <a:p>
            <a:pPr marL="0" indent="0">
              <a:lnSpc>
                <a:spcPct val="120000"/>
              </a:lnSpc>
              <a:buNone/>
            </a:pPr>
            <a:r>
              <a:rPr lang="en-US" sz="5600" dirty="0">
                <a:latin typeface="Times New Roman" pitchFamily="18" charset="0"/>
                <a:cs typeface="Times New Roman" pitchFamily="18" charset="0"/>
              </a:rPr>
              <a:t>Koichi Miyata</a:t>
            </a:r>
            <a:r>
              <a:rPr lang="en-US" sz="5600" dirty="0" smtClean="0">
                <a:latin typeface="Times New Roman" pitchFamily="18" charset="0"/>
                <a:cs typeface="Times New Roman" pitchFamily="18" charset="0"/>
              </a:rPr>
              <a:t>, ed., “Ideas </a:t>
            </a:r>
            <a:r>
              <a:rPr lang="en-US" sz="5600" dirty="0">
                <a:latin typeface="Times New Roman" pitchFamily="18" charset="0"/>
                <a:cs typeface="Times New Roman" pitchFamily="18" charset="0"/>
              </a:rPr>
              <a:t>and Influence of </a:t>
            </a:r>
            <a:r>
              <a:rPr lang="en-US" sz="5600" dirty="0" err="1">
                <a:latin typeface="Times New Roman" pitchFamily="18" charset="0"/>
                <a:cs typeface="Times New Roman" pitchFamily="18" charset="0"/>
              </a:rPr>
              <a:t>Tsunesaburo</a:t>
            </a:r>
            <a:r>
              <a:rPr lang="en-US" sz="5600" dirty="0">
                <a:latin typeface="Times New Roman" pitchFamily="18" charset="0"/>
                <a:cs typeface="Times New Roman" pitchFamily="18" charset="0"/>
              </a:rPr>
              <a:t> </a:t>
            </a:r>
            <a:r>
              <a:rPr lang="en-US" sz="5600" dirty="0" err="1" smtClean="0">
                <a:latin typeface="Times New Roman" pitchFamily="18" charset="0"/>
                <a:cs typeface="Times New Roman" pitchFamily="18" charset="0"/>
              </a:rPr>
              <a:t>Makiguchi</a:t>
            </a:r>
            <a:r>
              <a:rPr lang="en-US" sz="5600" dirty="0" smtClean="0">
                <a:latin typeface="Times New Roman" pitchFamily="18" charset="0"/>
                <a:cs typeface="Times New Roman" pitchFamily="18" charset="0"/>
              </a:rPr>
              <a:t>”, </a:t>
            </a:r>
            <a:r>
              <a:rPr lang="en-US" sz="5600" i="1" dirty="0">
                <a:latin typeface="Times New Roman" pitchFamily="18" charset="0"/>
                <a:cs typeface="Times New Roman" pitchFamily="18" charset="0"/>
              </a:rPr>
              <a:t>The Journal of Oriental Studies, </a:t>
            </a:r>
            <a:r>
              <a:rPr lang="en-US" sz="5600" dirty="0">
                <a:latin typeface="Times New Roman" pitchFamily="18" charset="0"/>
                <a:cs typeface="Times New Roman" pitchFamily="18" charset="0"/>
              </a:rPr>
              <a:t>vol. 10, </a:t>
            </a:r>
            <a:r>
              <a:rPr lang="en-US" sz="5600" dirty="0" smtClean="0">
                <a:latin typeface="Times New Roman" pitchFamily="18" charset="0"/>
                <a:cs typeface="Times New Roman" pitchFamily="18" charset="0"/>
              </a:rPr>
              <a:t>(</a:t>
            </a:r>
            <a:r>
              <a:rPr lang="en-US" sz="5600" dirty="0">
                <a:latin typeface="Times New Roman" pitchFamily="18" charset="0"/>
                <a:cs typeface="Times New Roman" pitchFamily="18" charset="0"/>
              </a:rPr>
              <a:t>2000). </a:t>
            </a:r>
            <a:r>
              <a:rPr lang="en-US" sz="5600" dirty="0" smtClean="0">
                <a:latin typeface="Times New Roman" pitchFamily="18" charset="0"/>
                <a:cs typeface="Times New Roman" pitchFamily="18" charset="0"/>
              </a:rPr>
              <a:t>(volume at </a:t>
            </a:r>
            <a:r>
              <a:rPr lang="en-US" sz="5600" dirty="0">
                <a:latin typeface="Times New Roman" pitchFamily="18" charset="0"/>
                <a:cs typeface="Times New Roman" pitchFamily="18" charset="0"/>
                <a:hlinkClick r:id="rId3"/>
              </a:rPr>
              <a:t>http://</a:t>
            </a:r>
            <a:r>
              <a:rPr lang="en-US" sz="5600" dirty="0" smtClean="0">
                <a:latin typeface="Times New Roman" pitchFamily="18" charset="0"/>
                <a:cs typeface="Times New Roman" pitchFamily="18" charset="0"/>
                <a:hlinkClick r:id="rId3"/>
              </a:rPr>
              <a:t>www.iop.or.jp</a:t>
            </a:r>
            <a:r>
              <a:rPr lang="en-US" sz="5600" dirty="0" smtClean="0">
                <a:latin typeface="Times New Roman" pitchFamily="18" charset="0"/>
                <a:cs typeface="Times New Roman" pitchFamily="18" charset="0"/>
              </a:rPr>
              <a:t>).</a:t>
            </a:r>
          </a:p>
          <a:p>
            <a:pPr marL="0" indent="0">
              <a:lnSpc>
                <a:spcPct val="120000"/>
              </a:lnSpc>
              <a:buNone/>
            </a:pPr>
            <a:endParaRPr lang="en-US" sz="3600" dirty="0">
              <a:latin typeface="Times New Roman" pitchFamily="18" charset="0"/>
              <a:cs typeface="Times New Roman" pitchFamily="18" charset="0"/>
            </a:endParaRPr>
          </a:p>
          <a:p>
            <a:pPr marL="0" indent="0">
              <a:lnSpc>
                <a:spcPct val="120000"/>
              </a:lnSpc>
              <a:buNone/>
            </a:pPr>
            <a:r>
              <a:rPr lang="en-US" sz="5600" dirty="0">
                <a:latin typeface="Times New Roman" pitchFamily="18" charset="0"/>
                <a:cs typeface="Times New Roman" pitchFamily="18" charset="0"/>
              </a:rPr>
              <a:t>Brian </a:t>
            </a:r>
            <a:r>
              <a:rPr lang="en-US" sz="5600" dirty="0" err="1">
                <a:latin typeface="Times New Roman" pitchFamily="18" charset="0"/>
                <a:cs typeface="Times New Roman" pitchFamily="18" charset="0"/>
              </a:rPr>
              <a:t>Daizen</a:t>
            </a:r>
            <a:r>
              <a:rPr lang="en-US" sz="5600" dirty="0">
                <a:latin typeface="Times New Roman" pitchFamily="18" charset="0"/>
                <a:cs typeface="Times New Roman" pitchFamily="18" charset="0"/>
              </a:rPr>
              <a:t> </a:t>
            </a:r>
            <a:r>
              <a:rPr lang="en-US" sz="5600" dirty="0" smtClean="0">
                <a:latin typeface="Times New Roman" pitchFamily="18" charset="0"/>
                <a:cs typeface="Times New Roman" pitchFamily="18" charset="0"/>
              </a:rPr>
              <a:t>Victoria, “Engaged </a:t>
            </a:r>
            <a:r>
              <a:rPr lang="en-US" sz="5600" dirty="0">
                <a:latin typeface="Times New Roman" pitchFamily="18" charset="0"/>
                <a:cs typeface="Times New Roman" pitchFamily="18" charset="0"/>
              </a:rPr>
              <a:t>Buddhism: A Skeleton in the Closet?” </a:t>
            </a:r>
            <a:r>
              <a:rPr lang="en-US" sz="5600" i="1" dirty="0">
                <a:latin typeface="Times New Roman" pitchFamily="18" charset="0"/>
                <a:cs typeface="Times New Roman" pitchFamily="18" charset="0"/>
              </a:rPr>
              <a:t>The Journal of Global Buddhism</a:t>
            </a:r>
            <a:r>
              <a:rPr lang="en-US" sz="5600" dirty="0">
                <a:latin typeface="Times New Roman" pitchFamily="18" charset="0"/>
                <a:cs typeface="Times New Roman" pitchFamily="18" charset="0"/>
              </a:rPr>
              <a:t>, vol. 2. , </a:t>
            </a:r>
            <a:r>
              <a:rPr lang="en-US" sz="5600" dirty="0">
                <a:latin typeface="Times New Roman" pitchFamily="18" charset="0"/>
                <a:cs typeface="Times New Roman" pitchFamily="18" charset="0"/>
                <a:hlinkClick r:id="rId4"/>
              </a:rPr>
              <a:t>http://</a:t>
            </a:r>
            <a:r>
              <a:rPr lang="en-US" sz="5600" dirty="0" smtClean="0">
                <a:latin typeface="Times New Roman" pitchFamily="18" charset="0"/>
                <a:cs typeface="Times New Roman" pitchFamily="18" charset="0"/>
                <a:hlinkClick r:id="rId4"/>
              </a:rPr>
              <a:t>www.globalbuddhism.org/2/victoria011.html</a:t>
            </a:r>
            <a:r>
              <a:rPr lang="en-US" sz="5600" dirty="0" smtClean="0">
                <a:latin typeface="Times New Roman" pitchFamily="18" charset="0"/>
                <a:cs typeface="Times New Roman" pitchFamily="18" charset="0"/>
              </a:rPr>
              <a:t> .</a:t>
            </a:r>
          </a:p>
          <a:p>
            <a:pPr marL="0" indent="0">
              <a:lnSpc>
                <a:spcPct val="120000"/>
              </a:lnSpc>
              <a:buNone/>
            </a:pPr>
            <a:endParaRPr lang="en-US" dirty="0" smtClean="0">
              <a:latin typeface="Times New Roman" pitchFamily="18" charset="0"/>
              <a:cs typeface="Times New Roman" pitchFamily="18" charset="0"/>
            </a:endParaRPr>
          </a:p>
          <a:p>
            <a:pPr marL="0" indent="0">
              <a:lnSpc>
                <a:spcPct val="120000"/>
              </a:lnSpc>
              <a:buNone/>
            </a:pPr>
            <a:r>
              <a:rPr lang="en-US" sz="5600" dirty="0" smtClean="0">
                <a:latin typeface="Times New Roman" pitchFamily="18" charset="0"/>
                <a:cs typeface="Times New Roman" pitchFamily="18" charset="0"/>
              </a:rPr>
              <a:t>Robert</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Kisala</a:t>
            </a:r>
            <a:r>
              <a:rPr lang="en-US" sz="5600" dirty="0">
                <a:latin typeface="Times New Roman" pitchFamily="18" charset="0"/>
                <a:cs typeface="Times New Roman" pitchFamily="18" charset="0"/>
              </a:rPr>
              <a:t>,</a:t>
            </a:r>
            <a:r>
              <a:rPr lang="en-US" sz="5600" dirty="0" smtClean="0">
                <a:latin typeface="Times New Roman" pitchFamily="18" charset="0"/>
                <a:cs typeface="Times New Roman" pitchFamily="18" charset="0"/>
              </a:rPr>
              <a:t> </a:t>
            </a:r>
            <a:r>
              <a:rPr lang="en-US" sz="5600" i="1" dirty="0">
                <a:latin typeface="Times New Roman" pitchFamily="18" charset="0"/>
                <a:cs typeface="Times New Roman" pitchFamily="18" charset="0"/>
              </a:rPr>
              <a:t>Prophets of Peace: Pacifism and Cultural Identity in Japan's New Religions</a:t>
            </a:r>
            <a:r>
              <a:rPr lang="en-US" sz="5600" dirty="0">
                <a:latin typeface="Times New Roman" pitchFamily="18" charset="0"/>
                <a:cs typeface="Times New Roman" pitchFamily="18" charset="0"/>
              </a:rPr>
              <a:t>. Honolulu: University of Hawai'i Press, </a:t>
            </a:r>
            <a:r>
              <a:rPr lang="en-US" sz="5600" dirty="0" smtClean="0">
                <a:latin typeface="Times New Roman" pitchFamily="18" charset="0"/>
                <a:cs typeface="Times New Roman" pitchFamily="18" charset="0"/>
              </a:rPr>
              <a:t>1999.</a:t>
            </a:r>
          </a:p>
          <a:p>
            <a:pPr marL="0" indent="0">
              <a:lnSpc>
                <a:spcPct val="120000"/>
              </a:lnSpc>
              <a:buNone/>
            </a:pPr>
            <a:endParaRPr lang="en-US" sz="3600" dirty="0" smtClean="0">
              <a:effectLst/>
              <a:latin typeface="Times New Roman" pitchFamily="18" charset="0"/>
              <a:cs typeface="Times New Roman" pitchFamily="18" charset="0"/>
            </a:endParaRPr>
          </a:p>
          <a:p>
            <a:pPr marL="0" indent="0">
              <a:lnSpc>
                <a:spcPct val="120000"/>
              </a:lnSpc>
              <a:buNone/>
            </a:pPr>
            <a:r>
              <a:rPr lang="en-US" sz="5600" dirty="0" smtClean="0">
                <a:effectLst/>
                <a:latin typeface="Times New Roman" pitchFamily="18" charset="0"/>
                <a:cs typeface="Times New Roman" pitchFamily="18" charset="0"/>
              </a:rPr>
              <a:t>Christopher Queen, “The Peace Wheel: Nonviolent Activism in the Buddhist Tradition”, in  Daniel L. Smith-Christopher, ed. </a:t>
            </a:r>
            <a:r>
              <a:rPr lang="en-US" sz="5600" i="1" dirty="0" smtClean="0">
                <a:effectLst/>
                <a:latin typeface="Times New Roman" pitchFamily="18" charset="0"/>
                <a:cs typeface="Times New Roman" pitchFamily="18" charset="0"/>
              </a:rPr>
              <a:t>Subverting Hatred: The Challenge of Religion in Religious Traditions </a:t>
            </a:r>
            <a:r>
              <a:rPr lang="en-US" sz="5600" dirty="0" smtClean="0">
                <a:effectLst/>
                <a:latin typeface="Times New Roman" pitchFamily="18" charset="0"/>
                <a:cs typeface="Times New Roman" pitchFamily="18" charset="0"/>
              </a:rPr>
              <a:t>(</a:t>
            </a:r>
            <a:r>
              <a:rPr lang="en-US" sz="5600" dirty="0" err="1" smtClean="0">
                <a:effectLst/>
                <a:latin typeface="Times New Roman" pitchFamily="18" charset="0"/>
                <a:cs typeface="Times New Roman" pitchFamily="18" charset="0"/>
              </a:rPr>
              <a:t>Maryknoll</a:t>
            </a:r>
            <a:r>
              <a:rPr lang="en-US" sz="5600" dirty="0" smtClean="0">
                <a:effectLst/>
                <a:latin typeface="Times New Roman" pitchFamily="18" charset="0"/>
                <a:cs typeface="Times New Roman" pitchFamily="18" charset="0"/>
              </a:rPr>
              <a:t>, NY: </a:t>
            </a:r>
            <a:r>
              <a:rPr lang="en-US" sz="5600" dirty="0" err="1" smtClean="0">
                <a:effectLst/>
                <a:latin typeface="Times New Roman" pitchFamily="18" charset="0"/>
                <a:cs typeface="Times New Roman" pitchFamily="18" charset="0"/>
              </a:rPr>
              <a:t>Orbis</a:t>
            </a:r>
            <a:r>
              <a:rPr lang="en-US" sz="5600" dirty="0" smtClean="0">
                <a:effectLst/>
                <a:latin typeface="Times New Roman" pitchFamily="18" charset="0"/>
                <a:cs typeface="Times New Roman" pitchFamily="18" charset="0"/>
              </a:rPr>
              <a:t>, 2007), 14-37.</a:t>
            </a:r>
          </a:p>
          <a:p>
            <a:pPr marL="0" indent="0">
              <a:lnSpc>
                <a:spcPct val="120000"/>
              </a:lnSpc>
              <a:buNone/>
            </a:pPr>
            <a:endParaRPr lang="en-US" dirty="0" smtClean="0">
              <a:effectLst/>
              <a:latin typeface="Times New Roman" pitchFamily="18" charset="0"/>
              <a:cs typeface="Times New Roman" pitchFamily="18" charset="0"/>
            </a:endParaRPr>
          </a:p>
          <a:p>
            <a:pPr marL="0" indent="0">
              <a:lnSpc>
                <a:spcPct val="120000"/>
              </a:lnSpc>
              <a:buNone/>
            </a:pPr>
            <a:r>
              <a:rPr lang="en-US" sz="5600" dirty="0" smtClean="0">
                <a:effectLst/>
                <a:latin typeface="Times New Roman" pitchFamily="18" charset="0"/>
                <a:cs typeface="Times New Roman" pitchFamily="18" charset="0"/>
              </a:rPr>
              <a:t>Tam </a:t>
            </a:r>
            <a:r>
              <a:rPr lang="en-US" sz="5600" dirty="0" err="1" smtClean="0">
                <a:effectLst/>
                <a:latin typeface="Times New Roman" pitchFamily="18" charset="0"/>
                <a:cs typeface="Times New Roman" pitchFamily="18" charset="0"/>
              </a:rPr>
              <a:t>Wai</a:t>
            </a:r>
            <a:r>
              <a:rPr lang="en-US" sz="5600" dirty="0" smtClean="0">
                <a:effectLst/>
                <a:latin typeface="Times New Roman" pitchFamily="18" charset="0"/>
                <a:cs typeface="Times New Roman" pitchFamily="18" charset="0"/>
              </a:rPr>
              <a:t> </a:t>
            </a:r>
            <a:r>
              <a:rPr lang="en-US" sz="5600" dirty="0" err="1" smtClean="0">
                <a:effectLst/>
                <a:latin typeface="Times New Roman" pitchFamily="18" charset="0"/>
                <a:cs typeface="Times New Roman" pitchFamily="18" charset="0"/>
              </a:rPr>
              <a:t>Lun</a:t>
            </a:r>
            <a:r>
              <a:rPr lang="en-US" sz="5600" dirty="0" smtClean="0">
                <a:effectLst/>
                <a:latin typeface="Times New Roman" pitchFamily="18" charset="0"/>
                <a:cs typeface="Times New Roman" pitchFamily="18" charset="0"/>
              </a:rPr>
              <a:t>, “Subverting Hatred: Peace </a:t>
            </a:r>
            <a:r>
              <a:rPr lang="en-US" sz="5600" dirty="0" smtClean="0">
                <a:latin typeface="Times New Roman" pitchFamily="18" charset="0"/>
                <a:cs typeface="Times New Roman" pitchFamily="18" charset="0"/>
              </a:rPr>
              <a:t>and Nonviolence in Confucianism and Shintoism”, </a:t>
            </a:r>
            <a:r>
              <a:rPr lang="en-US" sz="5600" dirty="0" smtClean="0">
                <a:effectLst/>
                <a:latin typeface="Times New Roman" pitchFamily="18" charset="0"/>
                <a:cs typeface="Times New Roman" pitchFamily="18" charset="0"/>
              </a:rPr>
              <a:t>in  Daniel L. Smith-Christopher, ed. </a:t>
            </a:r>
            <a:r>
              <a:rPr lang="en-US" sz="5600" i="1" dirty="0" smtClean="0">
                <a:effectLst/>
                <a:latin typeface="Times New Roman" pitchFamily="18" charset="0"/>
                <a:cs typeface="Times New Roman" pitchFamily="18" charset="0"/>
              </a:rPr>
              <a:t>Subverting Hatred: The Challenge of Religion in Religious Traditions </a:t>
            </a:r>
            <a:r>
              <a:rPr lang="en-US" sz="5600" dirty="0" smtClean="0">
                <a:effectLst/>
                <a:latin typeface="Times New Roman" pitchFamily="18" charset="0"/>
                <a:cs typeface="Times New Roman" pitchFamily="18" charset="0"/>
              </a:rPr>
              <a:t>(</a:t>
            </a:r>
            <a:r>
              <a:rPr lang="en-US" sz="5600" dirty="0" err="1" smtClean="0">
                <a:effectLst/>
                <a:latin typeface="Times New Roman" pitchFamily="18" charset="0"/>
                <a:cs typeface="Times New Roman" pitchFamily="18" charset="0"/>
              </a:rPr>
              <a:t>Maryknoll</a:t>
            </a:r>
            <a:r>
              <a:rPr lang="en-US" sz="5600" dirty="0" smtClean="0">
                <a:effectLst/>
                <a:latin typeface="Times New Roman" pitchFamily="18" charset="0"/>
                <a:cs typeface="Times New Roman" pitchFamily="18" charset="0"/>
              </a:rPr>
              <a:t>, NY: </a:t>
            </a:r>
            <a:r>
              <a:rPr lang="en-US" sz="5600" dirty="0" err="1" smtClean="0">
                <a:effectLst/>
                <a:latin typeface="Times New Roman" pitchFamily="18" charset="0"/>
                <a:cs typeface="Times New Roman" pitchFamily="18" charset="0"/>
              </a:rPr>
              <a:t>Orbis</a:t>
            </a:r>
            <a:r>
              <a:rPr lang="en-US" sz="5600" dirty="0" smtClean="0">
                <a:effectLst/>
                <a:latin typeface="Times New Roman" pitchFamily="18" charset="0"/>
                <a:cs typeface="Times New Roman" pitchFamily="18" charset="0"/>
              </a:rPr>
              <a:t>, 2007), 38-56</a:t>
            </a:r>
            <a:r>
              <a:rPr lang="en-US" sz="5600" dirty="0" smtClean="0">
                <a:effectLst/>
                <a:latin typeface="Times New Roman" pitchFamily="18" charset="0"/>
                <a:cs typeface="Times New Roman" pitchFamily="18" charset="0"/>
              </a:rPr>
              <a:t>.</a:t>
            </a:r>
          </a:p>
          <a:p>
            <a:pPr marL="0" indent="0">
              <a:lnSpc>
                <a:spcPct val="120000"/>
              </a:lnSpc>
              <a:buNone/>
            </a:pPr>
            <a:endParaRPr lang="en-US" dirty="0" smtClean="0">
              <a:latin typeface="Times New Roman" pitchFamily="18" charset="0"/>
              <a:cs typeface="Times New Roman" pitchFamily="18" charset="0"/>
            </a:endParaRPr>
          </a:p>
          <a:p>
            <a:pPr marL="0" indent="0">
              <a:lnSpc>
                <a:spcPct val="120000"/>
              </a:lnSpc>
              <a:buNone/>
            </a:pPr>
            <a:r>
              <a:rPr lang="en-US" sz="5600" dirty="0" smtClean="0">
                <a:latin typeface="Times New Roman" pitchFamily="18" charset="0"/>
                <a:cs typeface="Times New Roman" pitchFamily="18" charset="0"/>
              </a:rPr>
              <a:t>UNESCO,  “Teaching Asia-Pacific Core Values of Peace and Harmony: A Sourcebook for Teachers” (UNESCO 2004).</a:t>
            </a:r>
            <a:endParaRPr lang="en-US" sz="5600" dirty="0" smtClean="0">
              <a:effectLst/>
              <a:latin typeface="Times New Roman" pitchFamily="18" charset="0"/>
              <a:cs typeface="Times New Roman" pitchFamily="18" charset="0"/>
            </a:endParaRPr>
          </a:p>
          <a:p>
            <a:pPr marL="0" indent="0">
              <a:lnSpc>
                <a:spcPct val="120000"/>
              </a:lnSpc>
              <a:buNone/>
            </a:pPr>
            <a:endParaRPr lang="en-US" dirty="0" smtClean="0">
              <a:effectLst/>
              <a:latin typeface="Times New Roman" pitchFamily="18" charset="0"/>
              <a:cs typeface="Times New Roman" pitchFamily="18" charset="0"/>
            </a:endParaRPr>
          </a:p>
          <a:p>
            <a:pPr marL="0" indent="0">
              <a:lnSpc>
                <a:spcPct val="120000"/>
              </a:lnSpc>
              <a:buNone/>
            </a:pPr>
            <a:r>
              <a:rPr lang="en-US" sz="5600" dirty="0">
                <a:latin typeface="Times New Roman" pitchFamily="18" charset="0"/>
                <a:cs typeface="Times New Roman" pitchFamily="18" charset="0"/>
              </a:rPr>
              <a:t>Gene </a:t>
            </a:r>
            <a:r>
              <a:rPr lang="en-US" sz="5600" dirty="0" smtClean="0">
                <a:latin typeface="Times New Roman" pitchFamily="18" charset="0"/>
                <a:cs typeface="Times New Roman" pitchFamily="18" charset="0"/>
              </a:rPr>
              <a:t>Sharp, </a:t>
            </a:r>
            <a:r>
              <a:rPr lang="en-US" sz="5600" i="1" dirty="0" smtClean="0">
                <a:latin typeface="Times New Roman" pitchFamily="18" charset="0"/>
                <a:cs typeface="Times New Roman" pitchFamily="18" charset="0"/>
              </a:rPr>
              <a:t>The </a:t>
            </a:r>
            <a:r>
              <a:rPr lang="en-US" sz="5600" i="1" dirty="0">
                <a:latin typeface="Times New Roman" pitchFamily="18" charset="0"/>
                <a:cs typeface="Times New Roman" pitchFamily="18" charset="0"/>
              </a:rPr>
              <a:t>Politics of Nonviolent </a:t>
            </a:r>
            <a:r>
              <a:rPr lang="en-US" sz="5600" i="1" dirty="0" smtClean="0">
                <a:latin typeface="Times New Roman" pitchFamily="18" charset="0"/>
                <a:cs typeface="Times New Roman" pitchFamily="18" charset="0"/>
              </a:rPr>
              <a:t>Action</a:t>
            </a:r>
            <a:r>
              <a:rPr lang="en-US" sz="5600" dirty="0" smtClean="0">
                <a:latin typeface="Times New Roman" pitchFamily="18" charset="0"/>
                <a:cs typeface="Times New Roman" pitchFamily="18" charset="0"/>
              </a:rPr>
              <a:t>, 3 </a:t>
            </a:r>
            <a:r>
              <a:rPr lang="en-US" sz="5600" dirty="0">
                <a:latin typeface="Times New Roman" pitchFamily="18" charset="0"/>
                <a:cs typeface="Times New Roman" pitchFamily="18" charset="0"/>
              </a:rPr>
              <a:t>vols</a:t>
            </a:r>
            <a:r>
              <a:rPr lang="en-US" sz="5600" dirty="0" smtClean="0">
                <a:latin typeface="Times New Roman" pitchFamily="18" charset="0"/>
                <a:cs typeface="Times New Roman" pitchFamily="18" charset="0"/>
              </a:rPr>
              <a:t>. (Extending </a:t>
            </a:r>
            <a:r>
              <a:rPr lang="en-US" sz="5600" dirty="0">
                <a:latin typeface="Times New Roman" pitchFamily="18" charset="0"/>
                <a:cs typeface="Times New Roman" pitchFamily="18" charset="0"/>
              </a:rPr>
              <a:t>Horizons Books, Porter Sargent Publishers Inc</a:t>
            </a:r>
            <a:r>
              <a:rPr lang="en-US" sz="5600" dirty="0" smtClean="0">
                <a:latin typeface="Times New Roman" pitchFamily="18" charset="0"/>
                <a:cs typeface="Times New Roman" pitchFamily="18" charset="0"/>
              </a:rPr>
              <a:t>. 1973).</a:t>
            </a:r>
          </a:p>
          <a:p>
            <a:pPr marL="0" indent="0">
              <a:lnSpc>
                <a:spcPct val="120000"/>
              </a:lnSpc>
              <a:buNone/>
            </a:pPr>
            <a:endParaRPr lang="en-US" dirty="0" smtClean="0">
              <a:latin typeface="Times New Roman" pitchFamily="18" charset="0"/>
              <a:cs typeface="Times New Roman" pitchFamily="18" charset="0"/>
            </a:endParaRPr>
          </a:p>
          <a:p>
            <a:pPr marL="0" indent="0">
              <a:lnSpc>
                <a:spcPct val="120000"/>
              </a:lnSpc>
              <a:buNone/>
            </a:pPr>
            <a:r>
              <a:rPr lang="en-US" sz="5600" dirty="0">
                <a:latin typeface="Times New Roman" pitchFamily="18" charset="0"/>
                <a:cs typeface="Times New Roman" pitchFamily="18" charset="0"/>
              </a:rPr>
              <a:t>Scott Appleby, </a:t>
            </a:r>
            <a:r>
              <a:rPr lang="en-US" sz="5600" i="1" dirty="0">
                <a:latin typeface="Times New Roman" pitchFamily="18" charset="0"/>
                <a:cs typeface="Times New Roman" pitchFamily="18" charset="0"/>
              </a:rPr>
              <a:t>The Ambivalence of the Sacred: Religion, Violence, and </a:t>
            </a:r>
            <a:r>
              <a:rPr lang="en-US" sz="5600" i="1" dirty="0" smtClean="0">
                <a:latin typeface="Times New Roman" pitchFamily="18" charset="0"/>
                <a:cs typeface="Times New Roman" pitchFamily="18" charset="0"/>
              </a:rPr>
              <a:t>Reconciliation </a:t>
            </a:r>
            <a:r>
              <a:rPr lang="en-US" sz="5600" dirty="0" smtClean="0">
                <a:latin typeface="Times New Roman" pitchFamily="18" charset="0"/>
                <a:cs typeface="Times New Roman" pitchFamily="18" charset="0"/>
              </a:rPr>
              <a:t>(</a:t>
            </a:r>
            <a:r>
              <a:rPr lang="en-US" sz="5600" dirty="0" err="1">
                <a:latin typeface="Times New Roman" pitchFamily="18" charset="0"/>
                <a:cs typeface="Times New Roman" pitchFamily="18" charset="0"/>
              </a:rPr>
              <a:t>Rowman</a:t>
            </a:r>
            <a:r>
              <a:rPr lang="en-US" sz="5600" dirty="0">
                <a:latin typeface="Times New Roman" pitchFamily="18" charset="0"/>
                <a:cs typeface="Times New Roman" pitchFamily="18" charset="0"/>
              </a:rPr>
              <a:t> &amp; Littlefield, 2000</a:t>
            </a:r>
            <a:r>
              <a:rPr lang="en-US" sz="5600" dirty="0" smtClean="0">
                <a:latin typeface="Times New Roman" pitchFamily="18" charset="0"/>
                <a:cs typeface="Times New Roman" pitchFamily="18" charset="0"/>
              </a:rPr>
              <a:t>).</a:t>
            </a:r>
          </a:p>
          <a:p>
            <a:pPr marL="0" indent="0">
              <a:lnSpc>
                <a:spcPct val="120000"/>
              </a:lnSpc>
              <a:buNone/>
            </a:pPr>
            <a:endParaRPr lang="en-US" dirty="0">
              <a:latin typeface="Times New Roman" pitchFamily="18" charset="0"/>
              <a:cs typeface="Times New Roman" pitchFamily="18" charset="0"/>
            </a:endParaRPr>
          </a:p>
          <a:p>
            <a:pPr marL="0" indent="0">
              <a:lnSpc>
                <a:spcPct val="120000"/>
              </a:lnSpc>
              <a:buNone/>
            </a:pPr>
            <a:r>
              <a:rPr lang="en-US" sz="5600" dirty="0">
                <a:latin typeface="Times New Roman" pitchFamily="18" charset="0"/>
                <a:cs typeface="Times New Roman" pitchFamily="18" charset="0"/>
              </a:rPr>
              <a:t>Douglas Johnston </a:t>
            </a:r>
            <a:r>
              <a:rPr lang="en-US" sz="5600" i="1" dirty="0">
                <a:latin typeface="Times New Roman" pitchFamily="18" charset="0"/>
                <a:cs typeface="Times New Roman" pitchFamily="18" charset="0"/>
              </a:rPr>
              <a:t>Religion, The Missing Dimension of Statecraft </a:t>
            </a:r>
            <a:r>
              <a:rPr lang="en-US" sz="5600" dirty="0">
                <a:latin typeface="Times New Roman" pitchFamily="18" charset="0"/>
                <a:cs typeface="Times New Roman" pitchFamily="18" charset="0"/>
              </a:rPr>
              <a:t>(Oxford, 1995</a:t>
            </a:r>
            <a:r>
              <a:rPr lang="en-US" sz="5600" dirty="0" smtClean="0">
                <a:latin typeface="Times New Roman" pitchFamily="18" charset="0"/>
                <a:cs typeface="Times New Roman" pitchFamily="18" charset="0"/>
              </a:rPr>
              <a:t>).</a:t>
            </a:r>
            <a:endParaRPr lang="en-US" sz="5600" dirty="0">
              <a:latin typeface="Times New Roman" pitchFamily="18" charset="0"/>
              <a:cs typeface="Times New Roman" pitchFamily="18" charset="0"/>
            </a:endParaRPr>
          </a:p>
          <a:p>
            <a:pPr marL="0" indent="0">
              <a:lnSpc>
                <a:spcPct val="120000"/>
              </a:lnSpc>
              <a:buNone/>
            </a:pPr>
            <a:endParaRPr lang="en-US" sz="5600" dirty="0">
              <a:latin typeface="Times New Roman" pitchFamily="18" charset="0"/>
              <a:cs typeface="Times New Roman" pitchFamily="18" charset="0"/>
            </a:endParaRPr>
          </a:p>
          <a:p>
            <a:pPr marL="0" indent="0">
              <a:buNone/>
            </a:pPr>
            <a:endParaRPr lang="en-US" sz="5600" dirty="0" smtClean="0">
              <a:effectLst/>
            </a:endParaRPr>
          </a:p>
          <a:p>
            <a:pPr marL="0" indent="0">
              <a:buNone/>
            </a:pPr>
            <a:endParaRPr lang="en-US" sz="5600" dirty="0" smtClean="0">
              <a:effectLst/>
            </a:endParaRPr>
          </a:p>
          <a:p>
            <a:pPr marL="0" indent="0">
              <a:buNone/>
            </a:pPr>
            <a:endParaRPr lang="en-US" sz="5600" dirty="0"/>
          </a:p>
        </p:txBody>
      </p:sp>
    </p:spTree>
    <p:extLst>
      <p:ext uri="{BB962C8B-B14F-4D97-AF65-F5344CB8AC3E}">
        <p14:creationId xmlns:p14="http://schemas.microsoft.com/office/powerpoint/2010/main" val="956828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733</Words>
  <Application>Microsoft Office PowerPoint</Application>
  <PresentationFormat>On-screen Show (4:3)</PresentationFormat>
  <Paragraphs>81</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Nonviolence and Asian Religions </vt:lpstr>
      <vt:lpstr>The Constitution of Japan  &amp; Article 9</vt:lpstr>
      <vt:lpstr>Strategic Nonviolence</vt:lpstr>
      <vt:lpstr>         Metropolitan Coalition Against Nukes:   Living in the aftermath of 3/11 </vt:lpstr>
      <vt:lpstr>Principled Nonviolence</vt:lpstr>
      <vt:lpstr>Ogata Sadako</vt:lpstr>
      <vt:lpstr>TANAKA SHOZO (1841-1913)</vt:lpstr>
      <vt:lpstr>Resources</vt:lpstr>
    </vt:vector>
  </TitlesOfParts>
  <Company>Berea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Berea College</dc:creator>
  <cp:lastModifiedBy>Berea College</cp:lastModifiedBy>
  <cp:revision>22</cp:revision>
  <dcterms:created xsi:type="dcterms:W3CDTF">2013-08-08T06:38:26Z</dcterms:created>
  <dcterms:modified xsi:type="dcterms:W3CDTF">2013-08-08T23:09:28Z</dcterms:modified>
</cp:coreProperties>
</file>